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66" r:id="rId3"/>
    <p:sldId id="257" r:id="rId4"/>
    <p:sldId id="258" r:id="rId5"/>
    <p:sldId id="259" r:id="rId6"/>
    <p:sldId id="260" r:id="rId7"/>
    <p:sldId id="261" r:id="rId8"/>
    <p:sldId id="262" r:id="rId9"/>
    <p:sldId id="267" r:id="rId10"/>
    <p:sldId id="268" r:id="rId11"/>
    <p:sldId id="269" r:id="rId12"/>
    <p:sldId id="270" r:id="rId13"/>
    <p:sldId id="271" r:id="rId14"/>
    <p:sldId id="272" r:id="rId15"/>
    <p:sldId id="273" r:id="rId16"/>
    <p:sldId id="264" r:id="rId17"/>
    <p:sldId id="265" r:id="rId18"/>
  </p:sldIdLst>
  <p:sldSz cx="14630400" cy="8229600"/>
  <p:notesSz cx="8229600" cy="14630400"/>
  <p:embeddedFontLst>
    <p:embeddedFont>
      <p:font typeface="Arial Unicode MS" panose="020B0604020202020204" pitchFamily="34" charset="-128"/>
      <p:regular r:id="rId20"/>
    </p:embeddedFont>
    <p:embeddedFont>
      <p:font typeface="Amasis MT Pro Black" panose="02040A04050005020304" pitchFamily="18" charset="0"/>
      <p:bold r:id="rId21"/>
      <p:boldItalic r:id="rId22"/>
    </p:embeddedFont>
    <p:embeddedFont>
      <p:font typeface="Crimson Pro Semi Bold" panose="020B0604020202020204" charset="0"/>
      <p:regular r:id="rId23"/>
    </p:embeddedFont>
    <p:embeddedFont>
      <p:font typeface="Heebo" pitchFamily="2" charset="-79"/>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64" y="4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981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F85DC-CCFF-BA4C-B130-02D98A052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67B58-2FB1-B4D5-1762-CD5A7DBDA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DCA4F-04B9-DDF6-D78E-74341D38D9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BBBA76-08A6-594C-650D-F696B14D4295}"/>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746665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71130" y="491252"/>
            <a:ext cx="4296966" cy="215384"/>
          </a:xfrm>
          <a:prstGeom prst="rect">
            <a:avLst/>
          </a:prstGeom>
          <a:noFill/>
          <a:ln/>
        </p:spPr>
        <p:txBody>
          <a:bodyPr wrap="none" lIns="0" tIns="0" rIns="0" bIns="0" rtlCol="0" anchor="t"/>
          <a:lstStyle/>
          <a:p>
            <a:pPr marL="0" indent="0" algn="l">
              <a:lnSpc>
                <a:spcPts val="1650"/>
              </a:lnSpc>
              <a:buNone/>
            </a:pPr>
            <a:endParaRPr lang="en-US" sz="1050" dirty="0"/>
          </a:p>
        </p:txBody>
      </p:sp>
      <p:sp>
        <p:nvSpPr>
          <p:cNvPr id="3" name="Text 1"/>
          <p:cNvSpPr/>
          <p:nvPr/>
        </p:nvSpPr>
        <p:spPr>
          <a:xfrm>
            <a:off x="5104090" y="491252"/>
            <a:ext cx="9062680" cy="215384"/>
          </a:xfrm>
          <a:prstGeom prst="rect">
            <a:avLst/>
          </a:prstGeom>
          <a:noFill/>
          <a:ln/>
        </p:spPr>
        <p:txBody>
          <a:bodyPr wrap="none" lIns="0" tIns="0" rIns="0" bIns="0" rtlCol="0" anchor="t"/>
          <a:lstStyle/>
          <a:p>
            <a:pPr marL="0" indent="0" algn="l">
              <a:lnSpc>
                <a:spcPts val="1650"/>
              </a:lnSpc>
              <a:buNone/>
            </a:pPr>
            <a:endParaRPr lang="en-US" sz="1050" dirty="0"/>
          </a:p>
        </p:txBody>
      </p:sp>
      <p:pic>
        <p:nvPicPr>
          <p:cNvPr id="4" name="Image 0" descr="preencoded.png"/>
          <p:cNvPicPr>
            <a:picLocks noChangeAspect="1"/>
          </p:cNvPicPr>
          <p:nvPr/>
        </p:nvPicPr>
        <p:blipFill>
          <a:blip r:embed="rId3"/>
          <a:stretch>
            <a:fillRect/>
          </a:stretch>
        </p:blipFill>
        <p:spPr>
          <a:xfrm>
            <a:off x="9218890" y="1457428"/>
            <a:ext cx="5078016" cy="5829910"/>
          </a:xfrm>
          <a:prstGeom prst="rect">
            <a:avLst/>
          </a:prstGeom>
        </p:spPr>
      </p:pic>
      <p:sp>
        <p:nvSpPr>
          <p:cNvPr id="5" name="Text 2"/>
          <p:cNvSpPr/>
          <p:nvPr/>
        </p:nvSpPr>
        <p:spPr>
          <a:xfrm>
            <a:off x="471130" y="1772875"/>
            <a:ext cx="4793813" cy="420648"/>
          </a:xfrm>
          <a:prstGeom prst="rect">
            <a:avLst/>
          </a:prstGeom>
          <a:noFill/>
          <a:ln/>
        </p:spPr>
        <p:txBody>
          <a:bodyPr wrap="none" lIns="0" tIns="0" rIns="0" bIns="0" rtlCol="0" anchor="t"/>
          <a:lstStyle/>
          <a:p>
            <a:pPr marL="0" indent="0" algn="l">
              <a:lnSpc>
                <a:spcPts val="3300"/>
              </a:lnSpc>
              <a:buNone/>
            </a:pPr>
            <a:r>
              <a:rPr lang="en-US" sz="4400" dirty="0">
                <a:solidFill>
                  <a:srgbClr val="152D47"/>
                </a:solidFill>
                <a:latin typeface="Crimson Pro Semi Bold" pitchFamily="34" charset="0"/>
                <a:ea typeface="Crimson Pro Semi Bold" pitchFamily="34" charset="-122"/>
                <a:cs typeface="Crimson Pro Semi Bold" pitchFamily="34" charset="-120"/>
              </a:rPr>
              <a:t>Telecom Customer Churn Analysis</a:t>
            </a:r>
            <a:endParaRPr lang="en-US" sz="4400" dirty="0"/>
          </a:p>
        </p:txBody>
      </p:sp>
      <p:sp>
        <p:nvSpPr>
          <p:cNvPr id="6" name="Text 3"/>
          <p:cNvSpPr/>
          <p:nvPr/>
        </p:nvSpPr>
        <p:spPr>
          <a:xfrm>
            <a:off x="1616492" y="2955453"/>
            <a:ext cx="3602885" cy="1130819"/>
          </a:xfrm>
          <a:prstGeom prst="rect">
            <a:avLst/>
          </a:prstGeom>
          <a:noFill/>
          <a:ln/>
        </p:spPr>
        <p:txBody>
          <a:bodyPr wrap="none" lIns="0" tIns="0" rIns="0" bIns="0" rtlCol="0" anchor="t"/>
          <a:lstStyle/>
          <a:p>
            <a:pPr marL="0" indent="0" algn="ctr">
              <a:lnSpc>
                <a:spcPts val="1650"/>
              </a:lnSpc>
              <a:buNone/>
            </a:pPr>
            <a:r>
              <a:rPr lang="en-US" sz="2800" b="1" dirty="0">
                <a:solidFill>
                  <a:srgbClr val="4C4C4D"/>
                </a:solidFill>
                <a:latin typeface="Heebo" pitchFamily="34" charset="0"/>
                <a:ea typeface="Heebo" pitchFamily="34" charset="-122"/>
                <a:cs typeface="Heebo" pitchFamily="34" charset="-120"/>
              </a:rPr>
              <a:t>By</a:t>
            </a:r>
            <a:endParaRPr lang="en-US" b="1" dirty="0">
              <a:solidFill>
                <a:srgbClr val="4C4C4D"/>
              </a:solidFill>
              <a:latin typeface="Heebo" pitchFamily="34" charset="0"/>
              <a:ea typeface="Heebo" pitchFamily="34" charset="-122"/>
              <a:cs typeface="Heebo" pitchFamily="34" charset="-120"/>
            </a:endParaRPr>
          </a:p>
          <a:p>
            <a:pPr marL="0" indent="0" algn="ctr">
              <a:lnSpc>
                <a:spcPts val="1650"/>
              </a:lnSpc>
              <a:buNone/>
            </a:pPr>
            <a:endParaRPr lang="en-US" dirty="0">
              <a:solidFill>
                <a:srgbClr val="4C4C4D"/>
              </a:solidFill>
              <a:latin typeface="Heebo" pitchFamily="34" charset="0"/>
              <a:ea typeface="Heebo" pitchFamily="34" charset="-122"/>
              <a:cs typeface="Heebo" pitchFamily="34" charset="-120"/>
            </a:endParaRPr>
          </a:p>
          <a:p>
            <a:pPr marL="0" indent="0" algn="l">
              <a:lnSpc>
                <a:spcPts val="1650"/>
              </a:lnSpc>
              <a:buNone/>
            </a:pPr>
            <a:r>
              <a:rPr lang="en-US" dirty="0">
                <a:solidFill>
                  <a:srgbClr val="4C4C4D"/>
                </a:solidFill>
                <a:latin typeface="Heebo" pitchFamily="34" charset="0"/>
                <a:ea typeface="Heebo" pitchFamily="34" charset="-122"/>
                <a:cs typeface="Heebo" pitchFamily="34" charset="-120"/>
              </a:rPr>
              <a:t> </a:t>
            </a:r>
            <a:r>
              <a:rPr lang="en-US" b="1" dirty="0">
                <a:solidFill>
                  <a:srgbClr val="152D47"/>
                </a:solidFill>
                <a:latin typeface="Crimson Pro Semi Bold" pitchFamily="34" charset="0"/>
              </a:rPr>
              <a:t>Eslam Mohamed Adly Hegazy, </a:t>
            </a:r>
          </a:p>
          <a:p>
            <a:pPr marL="0" indent="0" algn="l">
              <a:lnSpc>
                <a:spcPts val="1650"/>
              </a:lnSpc>
              <a:buNone/>
            </a:pPr>
            <a:r>
              <a:rPr lang="en-US" b="1" dirty="0">
                <a:solidFill>
                  <a:srgbClr val="152D47"/>
                </a:solidFill>
                <a:latin typeface="Crimson Pro Semi Bold" pitchFamily="34" charset="0"/>
              </a:rPr>
              <a:t>Samah Soliman Mahmoud Mohamed,</a:t>
            </a:r>
          </a:p>
          <a:p>
            <a:pPr marL="0" indent="0" algn="l">
              <a:lnSpc>
                <a:spcPts val="1650"/>
              </a:lnSpc>
              <a:buNone/>
            </a:pPr>
            <a:r>
              <a:rPr lang="en-US" b="1" dirty="0">
                <a:solidFill>
                  <a:srgbClr val="152D47"/>
                </a:solidFill>
                <a:latin typeface="Crimson Pro Semi Bold" pitchFamily="34" charset="0"/>
              </a:rPr>
              <a:t>Abdulrahman Mohamed Reda Amin, </a:t>
            </a:r>
          </a:p>
          <a:p>
            <a:pPr marL="0" indent="0" algn="l">
              <a:lnSpc>
                <a:spcPts val="1650"/>
              </a:lnSpc>
              <a:buNone/>
            </a:pPr>
            <a:r>
              <a:rPr lang="en-US" b="1" dirty="0">
                <a:solidFill>
                  <a:srgbClr val="152D47"/>
                </a:solidFill>
                <a:latin typeface="Crimson Pro Semi Bold" pitchFamily="34" charset="0"/>
              </a:rPr>
              <a:t>Ibrahim Reda Ibrahim Eldesoky,</a:t>
            </a:r>
          </a:p>
          <a:p>
            <a:pPr>
              <a:lnSpc>
                <a:spcPts val="1650"/>
              </a:lnSpc>
            </a:pPr>
            <a:r>
              <a:rPr lang="en-US" b="1" dirty="0">
                <a:solidFill>
                  <a:srgbClr val="152D47"/>
                </a:solidFill>
                <a:latin typeface="Crimson Pro Semi Bold" pitchFamily="34" charset="0"/>
              </a:rPr>
              <a:t>Ahmed Samir Mohamed </a:t>
            </a:r>
            <a:r>
              <a:rPr lang="en-US" b="1" dirty="0" err="1">
                <a:solidFill>
                  <a:srgbClr val="152D47"/>
                </a:solidFill>
                <a:latin typeface="Crimson Pro Semi Bold" pitchFamily="34" charset="0"/>
              </a:rPr>
              <a:t>Elrefae</a:t>
            </a:r>
            <a:endParaRPr lang="en-US" b="1" dirty="0">
              <a:solidFill>
                <a:srgbClr val="152D47"/>
              </a:solidFill>
              <a:latin typeface="Crimson Pro Semi Bold" pitchFamily="34" charset="0"/>
            </a:endParaRPr>
          </a:p>
          <a:p>
            <a:pPr marL="0" indent="0" algn="l">
              <a:lnSpc>
                <a:spcPts val="1650"/>
              </a:lnSpc>
              <a:buNone/>
            </a:pPr>
            <a:endParaRPr lang="en-US" dirty="0"/>
          </a:p>
        </p:txBody>
      </p:sp>
      <p:sp>
        <p:nvSpPr>
          <p:cNvPr id="7" name="Text 4"/>
          <p:cNvSpPr/>
          <p:nvPr/>
        </p:nvSpPr>
        <p:spPr>
          <a:xfrm>
            <a:off x="1898038" y="5413403"/>
            <a:ext cx="2275720" cy="215384"/>
          </a:xfrm>
          <a:prstGeom prst="rect">
            <a:avLst/>
          </a:prstGeom>
          <a:noFill/>
          <a:ln/>
        </p:spPr>
        <p:txBody>
          <a:bodyPr wrap="none" lIns="0" tIns="0" rIns="0" bIns="0" rtlCol="0" anchor="t"/>
          <a:lstStyle/>
          <a:p>
            <a:pPr>
              <a:lnSpc>
                <a:spcPts val="1650"/>
              </a:lnSpc>
            </a:pPr>
            <a:r>
              <a:rPr lang="en-US" sz="2400" b="1" dirty="0">
                <a:solidFill>
                  <a:srgbClr val="152D47"/>
                </a:solidFill>
                <a:latin typeface="Crimson Pro Semi Bold" pitchFamily="34" charset="0"/>
              </a:rPr>
              <a:t>Supervisor </a:t>
            </a:r>
          </a:p>
          <a:p>
            <a:pPr>
              <a:lnSpc>
                <a:spcPts val="1650"/>
              </a:lnSpc>
            </a:pPr>
            <a:endParaRPr lang="en-US" sz="2400" b="1" dirty="0">
              <a:solidFill>
                <a:srgbClr val="152D47"/>
              </a:solidFill>
              <a:latin typeface="Crimson Pro Semi Bold" pitchFamily="34" charset="0"/>
            </a:endParaRPr>
          </a:p>
          <a:p>
            <a:pPr>
              <a:lnSpc>
                <a:spcPts val="1650"/>
              </a:lnSpc>
            </a:pPr>
            <a:r>
              <a:rPr lang="en-US" sz="2800" b="1" dirty="0">
                <a:solidFill>
                  <a:srgbClr val="152D47"/>
                </a:solidFill>
                <a:latin typeface="Crimson Pro Semi Bold" pitchFamily="34" charset="0"/>
              </a:rPr>
              <a:t>Dr. Amal Mahmoud</a:t>
            </a:r>
          </a:p>
        </p:txBody>
      </p:sp>
      <p:pic>
        <p:nvPicPr>
          <p:cNvPr id="10" name="Picture 9">
            <a:extLst>
              <a:ext uri="{FF2B5EF4-FFF2-40B4-BE49-F238E27FC236}">
                <a16:creationId xmlns:a16="http://schemas.microsoft.com/office/drawing/2014/main" id="{CB52967C-6701-E281-8CE0-7C9D0147519F}"/>
              </a:ext>
            </a:extLst>
          </p:cNvPr>
          <p:cNvPicPr>
            <a:picLocks noChangeAspect="1"/>
          </p:cNvPicPr>
          <p:nvPr/>
        </p:nvPicPr>
        <p:blipFill>
          <a:blip r:embed="rId4"/>
          <a:stretch>
            <a:fillRect/>
          </a:stretch>
        </p:blipFill>
        <p:spPr>
          <a:xfrm>
            <a:off x="333494" y="379210"/>
            <a:ext cx="1564544" cy="1249112"/>
          </a:xfrm>
          <a:prstGeom prst="rect">
            <a:avLst/>
          </a:prstGeom>
        </p:spPr>
      </p:pic>
      <p:pic>
        <p:nvPicPr>
          <p:cNvPr id="12" name="Picture 11">
            <a:extLst>
              <a:ext uri="{FF2B5EF4-FFF2-40B4-BE49-F238E27FC236}">
                <a16:creationId xmlns:a16="http://schemas.microsoft.com/office/drawing/2014/main" id="{7E9A33F4-E9D7-3C11-F6B9-9DE640355C2A}"/>
              </a:ext>
            </a:extLst>
          </p:cNvPr>
          <p:cNvPicPr>
            <a:picLocks noChangeAspect="1"/>
          </p:cNvPicPr>
          <p:nvPr/>
        </p:nvPicPr>
        <p:blipFill>
          <a:blip r:embed="rId5"/>
          <a:stretch>
            <a:fillRect/>
          </a:stretch>
        </p:blipFill>
        <p:spPr>
          <a:xfrm>
            <a:off x="12595263" y="360674"/>
            <a:ext cx="1024146" cy="8778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AFC6DF-4C4E-D746-C865-BF0861C8BE3C}"/>
              </a:ext>
            </a:extLst>
          </p:cNvPr>
          <p:cNvSpPr txBox="1"/>
          <p:nvPr/>
        </p:nvSpPr>
        <p:spPr>
          <a:xfrm>
            <a:off x="3164607" y="195445"/>
            <a:ext cx="7734009" cy="923330"/>
          </a:xfrm>
          <a:prstGeom prst="rect">
            <a:avLst/>
          </a:prstGeom>
          <a:noFill/>
        </p:spPr>
        <p:txBody>
          <a:bodyPr wrap="square" rtlCol="0">
            <a:spAutoFit/>
          </a:bodyPr>
          <a:lstStyle/>
          <a:p>
            <a:r>
              <a:rPr lang="en-US" dirty="0"/>
              <a:t>2. Data Collection:</a:t>
            </a:r>
            <a:r>
              <a:rPr lang="ar-SA" dirty="0"/>
              <a:t> </a:t>
            </a:r>
            <a:r>
              <a:rPr lang="en-US" dirty="0"/>
              <a:t>This data was taken from the Kaggle website as ready-to-use data .</a:t>
            </a:r>
            <a:endParaRPr lang="ar-SA" dirty="0"/>
          </a:p>
          <a:p>
            <a:endParaRPr lang="en-US" dirty="0"/>
          </a:p>
        </p:txBody>
      </p:sp>
      <p:sp>
        <p:nvSpPr>
          <p:cNvPr id="12" name="TextBox 11">
            <a:extLst>
              <a:ext uri="{FF2B5EF4-FFF2-40B4-BE49-F238E27FC236}">
                <a16:creationId xmlns:a16="http://schemas.microsoft.com/office/drawing/2014/main" id="{1AFD8D8C-426E-FD9E-3644-BCCF217DAE50}"/>
              </a:ext>
            </a:extLst>
          </p:cNvPr>
          <p:cNvSpPr txBox="1"/>
          <p:nvPr/>
        </p:nvSpPr>
        <p:spPr>
          <a:xfrm>
            <a:off x="3164607" y="914400"/>
            <a:ext cx="7626709" cy="369332"/>
          </a:xfrm>
          <a:prstGeom prst="rect">
            <a:avLst/>
          </a:prstGeom>
          <a:noFill/>
        </p:spPr>
        <p:txBody>
          <a:bodyPr wrap="square" rtlCol="0">
            <a:spAutoFit/>
          </a:bodyPr>
          <a:lstStyle/>
          <a:p>
            <a:r>
              <a:rPr lang="en-US" dirty="0"/>
              <a:t>3.Data Cleaning &amp; Processing:</a:t>
            </a:r>
          </a:p>
        </p:txBody>
      </p:sp>
      <p:pic>
        <p:nvPicPr>
          <p:cNvPr id="16" name="Picture 15" descr="A screenshot of a computer&#10;&#10;AI-generated content may be incorrect.">
            <a:extLst>
              <a:ext uri="{FF2B5EF4-FFF2-40B4-BE49-F238E27FC236}">
                <a16:creationId xmlns:a16="http://schemas.microsoft.com/office/drawing/2014/main" id="{7DC5EF4B-52C4-C2B5-6888-97A3C80674D8}"/>
              </a:ext>
            </a:extLst>
          </p:cNvPr>
          <p:cNvPicPr>
            <a:picLocks noChangeAspect="1"/>
          </p:cNvPicPr>
          <p:nvPr/>
        </p:nvPicPr>
        <p:blipFill>
          <a:blip r:embed="rId2"/>
          <a:stretch>
            <a:fillRect/>
          </a:stretch>
        </p:blipFill>
        <p:spPr>
          <a:xfrm>
            <a:off x="0" y="1666702"/>
            <a:ext cx="6833062" cy="4896196"/>
          </a:xfrm>
          <a:prstGeom prst="rect">
            <a:avLst/>
          </a:prstGeom>
        </p:spPr>
      </p:pic>
      <p:sp>
        <p:nvSpPr>
          <p:cNvPr id="19" name="Rectangle 4">
            <a:extLst>
              <a:ext uri="{FF2B5EF4-FFF2-40B4-BE49-F238E27FC236}">
                <a16:creationId xmlns:a16="http://schemas.microsoft.com/office/drawing/2014/main" id="{4478EC65-5317-7F60-6377-4F95D62D12B8}"/>
              </a:ext>
            </a:extLst>
          </p:cNvPr>
          <p:cNvSpPr>
            <a:spLocks noChangeArrowheads="1"/>
          </p:cNvSpPr>
          <p:nvPr/>
        </p:nvSpPr>
        <p:spPr bwMode="auto">
          <a:xfrm>
            <a:off x="7398327" y="3408218"/>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Identify and handle missing values (</a:t>
            </a:r>
            <a:r>
              <a:rPr kumimoji="0" lang="en-US" altLang="en-US" sz="1000" b="0" i="0" u="none" strike="noStrike" cap="none" normalizeH="0" baseline="0" dirty="0">
                <a:ln>
                  <a:noFill/>
                </a:ln>
                <a:solidFill>
                  <a:schemeClr val="tx1"/>
                </a:solidFill>
                <a:effectLst/>
                <a:latin typeface="Arial Unicode MS" panose="020B0604020202020204" pitchFamily="34" charset="-128"/>
              </a:rPr>
              <a:t>ISBLANK()</a:t>
            </a:r>
            <a:r>
              <a:rPr kumimoji="0" lang="en-US" altLang="en-US" sz="7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Transform data (e.g., categorizing tenure with </a:t>
            </a:r>
            <a:r>
              <a:rPr kumimoji="0" lang="en-US" altLang="en-US" sz="1000" b="0" i="0" u="none" strike="noStrike" cap="none" normalizeH="0" baseline="0" dirty="0">
                <a:ln>
                  <a:noFill/>
                </a:ln>
                <a:solidFill>
                  <a:schemeClr val="tx1"/>
                </a:solidFill>
                <a:effectLst/>
                <a:latin typeface="Arial Unicode MS" panose="020B0604020202020204" pitchFamily="34" charset="-128"/>
              </a:rPr>
              <a:t>IF</a:t>
            </a:r>
            <a:r>
              <a:rPr kumimoji="0" lang="en-US" altLang="en-US" sz="700" b="0" i="0" u="none" strike="noStrike" cap="none" normalizeH="0" baseline="0" dirty="0">
                <a:ln>
                  <a:noFill/>
                </a:ln>
                <a:solidFill>
                  <a:schemeClr val="tx1"/>
                </a:solidFill>
                <a:effectLst/>
              </a:rPr>
              <a:t> statements).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Remove duplicates.</a:t>
            </a:r>
          </a:p>
        </p:txBody>
      </p:sp>
    </p:spTree>
    <p:extLst>
      <p:ext uri="{BB962C8B-B14F-4D97-AF65-F5344CB8AC3E}">
        <p14:creationId xmlns:p14="http://schemas.microsoft.com/office/powerpoint/2010/main" val="2992051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ADEDD-9C38-149B-DF35-4D2BBF56145E}"/>
              </a:ext>
            </a:extLst>
          </p:cNvPr>
          <p:cNvSpPr txBox="1"/>
          <p:nvPr/>
        </p:nvSpPr>
        <p:spPr>
          <a:xfrm>
            <a:off x="4447309" y="232756"/>
            <a:ext cx="5902036" cy="369332"/>
          </a:xfrm>
          <a:prstGeom prst="rect">
            <a:avLst/>
          </a:prstGeom>
          <a:noFill/>
        </p:spPr>
        <p:txBody>
          <a:bodyPr wrap="square" rtlCol="0">
            <a:spAutoFit/>
          </a:bodyPr>
          <a:lstStyle/>
          <a:p>
            <a:r>
              <a:rPr lang="en-US" dirty="0"/>
              <a:t>4. Data Analysis: Uncovering Patterns &amp; Trends</a:t>
            </a:r>
          </a:p>
        </p:txBody>
      </p:sp>
      <p:sp>
        <p:nvSpPr>
          <p:cNvPr id="5" name="Rectangle 1">
            <a:extLst>
              <a:ext uri="{FF2B5EF4-FFF2-40B4-BE49-F238E27FC236}">
                <a16:creationId xmlns:a16="http://schemas.microsoft.com/office/drawing/2014/main" id="{16FA5D6A-5DD8-E69C-F1B2-9F1BD1D70B44}"/>
              </a:ext>
            </a:extLst>
          </p:cNvPr>
          <p:cNvSpPr>
            <a:spLocks noChangeArrowheads="1"/>
          </p:cNvSpPr>
          <p:nvPr/>
        </p:nvSpPr>
        <p:spPr bwMode="auto">
          <a:xfrm rot="10800000" flipV="1">
            <a:off x="290946" y="868368"/>
            <a:ext cx="1492965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Calculate descriptive statistics (</a:t>
            </a:r>
            <a:r>
              <a:rPr kumimoji="0" lang="en-US" altLang="en-US" sz="1000" b="0" i="0" u="none" strike="noStrike" cap="none" normalizeH="0" baseline="0" dirty="0">
                <a:ln>
                  <a:noFill/>
                </a:ln>
                <a:solidFill>
                  <a:schemeClr val="tx1"/>
                </a:solidFill>
                <a:effectLst/>
                <a:latin typeface="Arial Unicode MS" panose="020B0604020202020204" pitchFamily="34" charset="-128"/>
              </a:rPr>
              <a:t>AVERAGE</a:t>
            </a:r>
            <a:r>
              <a:rPr kumimoji="0" lang="en-US" altLang="en-US" sz="7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panose="020B0604020202020204" pitchFamily="34" charset="-128"/>
              </a:rPr>
              <a:t>COUNT</a:t>
            </a:r>
            <a:r>
              <a:rPr kumimoji="0" lang="en-US" altLang="en-US" sz="7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Perform cross-tabulation and aggregation using </a:t>
            </a:r>
            <a:r>
              <a:rPr kumimoji="0" lang="en-US" altLang="en-US" sz="1800" b="1" i="0" u="none" strike="noStrike" cap="none" normalizeH="0" baseline="0" dirty="0">
                <a:ln>
                  <a:noFill/>
                </a:ln>
                <a:solidFill>
                  <a:schemeClr val="tx1"/>
                </a:solidFill>
                <a:effectLst/>
                <a:latin typeface="Arial" panose="020B0604020202020204" pitchFamily="34" charset="0"/>
              </a:rPr>
              <a:t>Pivot Tables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Create calculated fields for key metrics (e.g., Churn Rate).</a:t>
            </a:r>
          </a:p>
        </p:txBody>
      </p:sp>
      <p:pic>
        <p:nvPicPr>
          <p:cNvPr id="7" name="Picture 6" descr="A screenshot of a computer&#10;&#10;AI-generated content may be incorrect.">
            <a:extLst>
              <a:ext uri="{FF2B5EF4-FFF2-40B4-BE49-F238E27FC236}">
                <a16:creationId xmlns:a16="http://schemas.microsoft.com/office/drawing/2014/main" id="{873607C3-ECC5-DB30-5CE6-1B1BEB3FF7CC}"/>
              </a:ext>
            </a:extLst>
          </p:cNvPr>
          <p:cNvPicPr>
            <a:picLocks noChangeAspect="1"/>
          </p:cNvPicPr>
          <p:nvPr/>
        </p:nvPicPr>
        <p:blipFill>
          <a:blip r:embed="rId2"/>
          <a:stretch>
            <a:fillRect/>
          </a:stretch>
        </p:blipFill>
        <p:spPr>
          <a:xfrm>
            <a:off x="1005841" y="1900036"/>
            <a:ext cx="11247120" cy="5755986"/>
          </a:xfrm>
          <a:prstGeom prst="rect">
            <a:avLst/>
          </a:prstGeom>
        </p:spPr>
      </p:pic>
    </p:spTree>
    <p:extLst>
      <p:ext uri="{BB962C8B-B14F-4D97-AF65-F5344CB8AC3E}">
        <p14:creationId xmlns:p14="http://schemas.microsoft.com/office/powerpoint/2010/main" val="547408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D41B3-5342-3570-FDDF-C5F7DA2DD4C8}"/>
              </a:ext>
            </a:extLst>
          </p:cNvPr>
          <p:cNvSpPr txBox="1"/>
          <p:nvPr/>
        </p:nvSpPr>
        <p:spPr>
          <a:xfrm>
            <a:off x="2468880" y="415636"/>
            <a:ext cx="9069185" cy="369332"/>
          </a:xfrm>
          <a:prstGeom prst="rect">
            <a:avLst/>
          </a:prstGeom>
          <a:noFill/>
        </p:spPr>
        <p:txBody>
          <a:bodyPr wrap="square" rtlCol="0">
            <a:spAutoFit/>
          </a:bodyPr>
          <a:lstStyle/>
          <a:p>
            <a:r>
              <a:rPr lang="en-US" dirty="0"/>
              <a:t>5. dashboard:</a:t>
            </a:r>
          </a:p>
        </p:txBody>
      </p:sp>
      <p:sp>
        <p:nvSpPr>
          <p:cNvPr id="5" name="Rectangle 2">
            <a:extLst>
              <a:ext uri="{FF2B5EF4-FFF2-40B4-BE49-F238E27FC236}">
                <a16:creationId xmlns:a16="http://schemas.microsoft.com/office/drawing/2014/main" id="{87FA6D26-AEF9-4E53-7315-7FC6EE53A5B4}"/>
              </a:ext>
            </a:extLst>
          </p:cNvPr>
          <p:cNvSpPr>
            <a:spLocks noChangeArrowheads="1"/>
          </p:cNvSpPr>
          <p:nvPr/>
        </p:nvSpPr>
        <p:spPr bwMode="auto">
          <a:xfrm>
            <a:off x="565265" y="1396538"/>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Generate various </a:t>
            </a:r>
            <a:r>
              <a:rPr kumimoji="0" lang="en-US" altLang="en-US" sz="1800" b="1" i="0" u="none" strike="noStrike" cap="none" normalizeH="0" baseline="0" dirty="0">
                <a:ln>
                  <a:noFill/>
                </a:ln>
                <a:solidFill>
                  <a:schemeClr val="tx1"/>
                </a:solidFill>
                <a:effectLst/>
                <a:latin typeface="Arial" panose="020B0604020202020204" pitchFamily="34" charset="0"/>
              </a:rPr>
              <a:t>charts and graphs</a:t>
            </a:r>
            <a:r>
              <a:rPr kumimoji="0" lang="en-US" altLang="en-US" sz="1800" b="0" i="0" u="none" strike="noStrike" cap="none" normalizeH="0" baseline="0" dirty="0">
                <a:ln>
                  <a:noFill/>
                </a:ln>
                <a:solidFill>
                  <a:schemeClr val="tx1"/>
                </a:solidFill>
                <a:effectLst/>
                <a:latin typeface="Arial" panose="020B0604020202020204" pitchFamily="34" charset="0"/>
              </a:rPr>
              <a:t> (bar, pie, line) for visualization.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Summarize key findings and insights in a clear narrative.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Support business recommendations with data.</a:t>
            </a:r>
          </a:p>
        </p:txBody>
      </p:sp>
      <p:pic>
        <p:nvPicPr>
          <p:cNvPr id="7" name="Picture 6" descr="A screenshot of a computer&#10;&#10;AI-generated content may be incorrect.">
            <a:extLst>
              <a:ext uri="{FF2B5EF4-FFF2-40B4-BE49-F238E27FC236}">
                <a16:creationId xmlns:a16="http://schemas.microsoft.com/office/drawing/2014/main" id="{C585E4CD-3C7B-5605-D3C5-021A2A713B97}"/>
              </a:ext>
            </a:extLst>
          </p:cNvPr>
          <p:cNvPicPr>
            <a:picLocks noChangeAspect="1"/>
          </p:cNvPicPr>
          <p:nvPr/>
        </p:nvPicPr>
        <p:blipFill>
          <a:blip r:embed="rId2"/>
          <a:stretch>
            <a:fillRect/>
          </a:stretch>
        </p:blipFill>
        <p:spPr>
          <a:xfrm>
            <a:off x="0" y="2236124"/>
            <a:ext cx="7240384" cy="570253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4C6B62B3-4C5A-3F5A-AF6A-7D03EDBD2E5D}"/>
              </a:ext>
            </a:extLst>
          </p:cNvPr>
          <p:cNvPicPr>
            <a:picLocks noChangeAspect="1"/>
          </p:cNvPicPr>
          <p:nvPr/>
        </p:nvPicPr>
        <p:blipFill>
          <a:blip r:embed="rId3"/>
          <a:stretch>
            <a:fillRect/>
          </a:stretch>
        </p:blipFill>
        <p:spPr>
          <a:xfrm>
            <a:off x="7315200" y="2236124"/>
            <a:ext cx="7240385" cy="5702531"/>
          </a:xfrm>
          <a:prstGeom prst="rect">
            <a:avLst/>
          </a:prstGeom>
        </p:spPr>
      </p:pic>
    </p:spTree>
    <p:extLst>
      <p:ext uri="{BB962C8B-B14F-4D97-AF65-F5344CB8AC3E}">
        <p14:creationId xmlns:p14="http://schemas.microsoft.com/office/powerpoint/2010/main" val="151143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C2EAE-E839-35B3-344D-4E4B5F40134F}"/>
              </a:ext>
            </a:extLst>
          </p:cNvPr>
          <p:cNvSpPr txBox="1"/>
          <p:nvPr/>
        </p:nvSpPr>
        <p:spPr>
          <a:xfrm>
            <a:off x="3075709" y="241069"/>
            <a:ext cx="8088284" cy="369332"/>
          </a:xfrm>
          <a:prstGeom prst="rect">
            <a:avLst/>
          </a:prstGeom>
          <a:noFill/>
        </p:spPr>
        <p:txBody>
          <a:bodyPr wrap="square" rtlCol="0">
            <a:spAutoFit/>
          </a:bodyPr>
          <a:lstStyle/>
          <a:p>
            <a:pPr algn="ctr"/>
            <a:r>
              <a:rPr lang="en-US" dirty="0"/>
              <a:t>F</a:t>
            </a:r>
            <a:r>
              <a:rPr lang="en-AE" dirty="0"/>
              <a:t>or </a:t>
            </a:r>
            <a:r>
              <a:rPr lang="en-AE" dirty="0" err="1"/>
              <a:t>sql</a:t>
            </a:r>
            <a:endParaRPr lang="en-US" dirty="0"/>
          </a:p>
        </p:txBody>
      </p:sp>
      <p:sp>
        <p:nvSpPr>
          <p:cNvPr id="4" name="TextBox 3">
            <a:extLst>
              <a:ext uri="{FF2B5EF4-FFF2-40B4-BE49-F238E27FC236}">
                <a16:creationId xmlns:a16="http://schemas.microsoft.com/office/drawing/2014/main" id="{CBB903BC-6522-274E-BB94-B634F3AC9DC4}"/>
              </a:ext>
            </a:extLst>
          </p:cNvPr>
          <p:cNvSpPr txBox="1"/>
          <p:nvPr/>
        </p:nvSpPr>
        <p:spPr>
          <a:xfrm>
            <a:off x="989215" y="955964"/>
            <a:ext cx="12735098" cy="2308324"/>
          </a:xfrm>
          <a:prstGeom prst="rect">
            <a:avLst/>
          </a:prstGeom>
          <a:noFill/>
        </p:spPr>
        <p:txBody>
          <a:bodyPr wrap="square" rtlCol="0">
            <a:spAutoFit/>
          </a:bodyPr>
          <a:lstStyle/>
          <a:p>
            <a:r>
              <a:rPr lang="en-US" dirty="0"/>
              <a:t>Understanding Data: The 5-Stage Analysis Process</a:t>
            </a:r>
          </a:p>
          <a:p>
            <a:r>
              <a:rPr lang="en-US" dirty="0"/>
              <a:t>1.Define Objectives: What Are We Trying to Solve?</a:t>
            </a:r>
          </a:p>
          <a:p>
            <a:r>
              <a:rPr lang="en-US" dirty="0"/>
              <a:t>2. Data Collection:</a:t>
            </a:r>
            <a:r>
              <a:rPr lang="ar-SA" dirty="0"/>
              <a:t> </a:t>
            </a:r>
            <a:r>
              <a:rPr lang="en-US" dirty="0"/>
              <a:t>This data was taken from the Kaggle website as ready-to-use data .</a:t>
            </a:r>
            <a:endParaRPr lang="ar-SA" dirty="0"/>
          </a:p>
          <a:p>
            <a:r>
              <a:rPr lang="en-US" dirty="0"/>
              <a:t>.Data Cleaning &amp; Processing:</a:t>
            </a:r>
          </a:p>
          <a:p>
            <a:r>
              <a:rPr lang="en-US" dirty="0"/>
              <a:t>4. Data Analysis (query): Uncovering Patterns &amp; Trends</a:t>
            </a:r>
          </a:p>
          <a:p>
            <a:endParaRPr lang="ar-SA" dirty="0"/>
          </a:p>
          <a:p>
            <a:pPr algn="ctr"/>
            <a:r>
              <a:rPr lang="en-US" dirty="0"/>
              <a:t>The present for my </a:t>
            </a:r>
            <a:r>
              <a:rPr lang="en-US" dirty="0" err="1"/>
              <a:t>sql</a:t>
            </a:r>
            <a:endParaRPr lang="en-US" dirty="0"/>
          </a:p>
          <a:p>
            <a:endParaRPr lang="en-US" dirty="0"/>
          </a:p>
        </p:txBody>
      </p:sp>
    </p:spTree>
    <p:extLst>
      <p:ext uri="{BB962C8B-B14F-4D97-AF65-F5344CB8AC3E}">
        <p14:creationId xmlns:p14="http://schemas.microsoft.com/office/powerpoint/2010/main" val="2987754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2B284A-B256-526C-991A-8B169D551BC0}"/>
              </a:ext>
            </a:extLst>
          </p:cNvPr>
          <p:cNvSpPr txBox="1"/>
          <p:nvPr/>
        </p:nvSpPr>
        <p:spPr>
          <a:xfrm>
            <a:off x="3059084" y="399011"/>
            <a:ext cx="8645236" cy="369332"/>
          </a:xfrm>
          <a:prstGeom prst="rect">
            <a:avLst/>
          </a:prstGeom>
          <a:noFill/>
        </p:spPr>
        <p:txBody>
          <a:bodyPr wrap="square" rtlCol="0">
            <a:spAutoFit/>
          </a:bodyPr>
          <a:lstStyle/>
          <a:p>
            <a:pPr algn="ctr"/>
            <a:r>
              <a:rPr lang="en-US" dirty="0"/>
              <a:t>F</a:t>
            </a:r>
            <a:r>
              <a:rPr lang="en-AE" dirty="0"/>
              <a:t>or power bi</a:t>
            </a:r>
            <a:endParaRPr lang="en-US" dirty="0"/>
          </a:p>
        </p:txBody>
      </p:sp>
    </p:spTree>
    <p:extLst>
      <p:ext uri="{BB962C8B-B14F-4D97-AF65-F5344CB8AC3E}">
        <p14:creationId xmlns:p14="http://schemas.microsoft.com/office/powerpoint/2010/main" val="194470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924CC-E1A7-0142-FB90-40491E6E3574}"/>
              </a:ext>
            </a:extLst>
          </p:cNvPr>
          <p:cNvSpPr txBox="1"/>
          <p:nvPr/>
        </p:nvSpPr>
        <p:spPr>
          <a:xfrm>
            <a:off x="8262851" y="361018"/>
            <a:ext cx="8096596" cy="369332"/>
          </a:xfrm>
          <a:prstGeom prst="rect">
            <a:avLst/>
          </a:prstGeom>
          <a:noFill/>
        </p:spPr>
        <p:txBody>
          <a:bodyPr wrap="square" rtlCol="0">
            <a:spAutoFit/>
          </a:bodyPr>
          <a:lstStyle/>
          <a:p>
            <a:pPr algn="ctr"/>
            <a:r>
              <a:rPr lang="en-US" dirty="0"/>
              <a:t>F</a:t>
            </a:r>
            <a:r>
              <a:rPr lang="en-AE" dirty="0"/>
              <a:t>or tableau dashboard</a:t>
            </a:r>
            <a:endParaRPr lang="en-US" dirty="0"/>
          </a:p>
        </p:txBody>
      </p:sp>
      <p:pic>
        <p:nvPicPr>
          <p:cNvPr id="4" name="Picture 3" descr="A screenshot of a data display&#10;&#10;AI-generated content may be incorrect.">
            <a:extLst>
              <a:ext uri="{FF2B5EF4-FFF2-40B4-BE49-F238E27FC236}">
                <a16:creationId xmlns:a16="http://schemas.microsoft.com/office/drawing/2014/main" id="{ADB02736-082E-69CE-24D6-57C18486059F}"/>
              </a:ext>
            </a:extLst>
          </p:cNvPr>
          <p:cNvPicPr>
            <a:picLocks noChangeAspect="1"/>
          </p:cNvPicPr>
          <p:nvPr/>
        </p:nvPicPr>
        <p:blipFill>
          <a:blip r:embed="rId2"/>
          <a:stretch>
            <a:fillRect/>
          </a:stretch>
        </p:blipFill>
        <p:spPr>
          <a:xfrm>
            <a:off x="-60958" y="0"/>
            <a:ext cx="5705300" cy="422286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314C5F1A-550C-F19E-503E-7D2F56FCB64E}"/>
              </a:ext>
            </a:extLst>
          </p:cNvPr>
          <p:cNvPicPr>
            <a:picLocks noChangeAspect="1"/>
          </p:cNvPicPr>
          <p:nvPr/>
        </p:nvPicPr>
        <p:blipFill>
          <a:blip r:embed="rId3"/>
          <a:stretch>
            <a:fillRect/>
          </a:stretch>
        </p:blipFill>
        <p:spPr>
          <a:xfrm>
            <a:off x="0" y="4222865"/>
            <a:ext cx="5644342" cy="4088411"/>
          </a:xfrm>
          <a:prstGeom prst="rect">
            <a:avLst/>
          </a:prstGeom>
        </p:spPr>
      </p:pic>
      <p:pic>
        <p:nvPicPr>
          <p:cNvPr id="8" name="Picture 7" descr="A screenshot of a financial report&#10;&#10;AI-generated content may be incorrect.">
            <a:extLst>
              <a:ext uri="{FF2B5EF4-FFF2-40B4-BE49-F238E27FC236}">
                <a16:creationId xmlns:a16="http://schemas.microsoft.com/office/drawing/2014/main" id="{8401F5C7-8E3B-EEE5-9B1E-D8CC35D48291}"/>
              </a:ext>
            </a:extLst>
          </p:cNvPr>
          <p:cNvPicPr>
            <a:picLocks noChangeAspect="1"/>
          </p:cNvPicPr>
          <p:nvPr/>
        </p:nvPicPr>
        <p:blipFill>
          <a:blip r:embed="rId4"/>
          <a:stretch>
            <a:fillRect/>
          </a:stretch>
        </p:blipFill>
        <p:spPr>
          <a:xfrm>
            <a:off x="5561214" y="0"/>
            <a:ext cx="4962698" cy="4114800"/>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E385C765-B2CD-E1B2-7824-ED9AE77E9AB5}"/>
              </a:ext>
            </a:extLst>
          </p:cNvPr>
          <p:cNvPicPr>
            <a:picLocks noChangeAspect="1"/>
          </p:cNvPicPr>
          <p:nvPr/>
        </p:nvPicPr>
        <p:blipFill>
          <a:blip r:embed="rId5"/>
          <a:stretch>
            <a:fillRect/>
          </a:stretch>
        </p:blipFill>
        <p:spPr>
          <a:xfrm>
            <a:off x="5561214" y="4006735"/>
            <a:ext cx="4962698" cy="4287915"/>
          </a:xfrm>
          <a:prstGeom prst="rect">
            <a:avLst/>
          </a:prstGeom>
        </p:spPr>
      </p:pic>
    </p:spTree>
    <p:extLst>
      <p:ext uri="{BB962C8B-B14F-4D97-AF65-F5344CB8AC3E}">
        <p14:creationId xmlns:p14="http://schemas.microsoft.com/office/powerpoint/2010/main" val="2603218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5438" y="507563"/>
            <a:ext cx="6195298" cy="576263"/>
          </a:xfrm>
          <a:prstGeom prst="rect">
            <a:avLst/>
          </a:prstGeom>
          <a:noFill/>
          <a:ln/>
        </p:spPr>
        <p:txBody>
          <a:bodyPr wrap="none" lIns="0" tIns="0" rIns="0" bIns="0" rtlCol="0" anchor="t"/>
          <a:lstStyle/>
          <a:p>
            <a:pPr marL="0" indent="0" algn="l">
              <a:lnSpc>
                <a:spcPts val="4500"/>
              </a:lnSpc>
              <a:buNone/>
            </a:pPr>
            <a:r>
              <a:rPr lang="en-US" sz="3600" dirty="0">
                <a:solidFill>
                  <a:srgbClr val="152D47"/>
                </a:solidFill>
                <a:latin typeface="Crimson Pro Semi Bold" pitchFamily="34" charset="0"/>
                <a:ea typeface="Crimson Pro Semi Bold" pitchFamily="34" charset="-122"/>
                <a:cs typeface="Crimson Pro Semi Bold" pitchFamily="34" charset="-120"/>
              </a:rPr>
              <a:t>Recommendations for Retention</a:t>
            </a:r>
            <a:endParaRPr lang="en-US" sz="3600" dirty="0"/>
          </a:p>
        </p:txBody>
      </p:sp>
      <p:sp>
        <p:nvSpPr>
          <p:cNvPr id="3" name="Shape 1"/>
          <p:cNvSpPr/>
          <p:nvPr/>
        </p:nvSpPr>
        <p:spPr>
          <a:xfrm>
            <a:off x="645438" y="1452563"/>
            <a:ext cx="737592" cy="1106448"/>
          </a:xfrm>
          <a:prstGeom prst="roundRect">
            <a:avLst>
              <a:gd name="adj" fmla="val 360034"/>
            </a:avLst>
          </a:prstGeom>
          <a:solidFill>
            <a:srgbClr val="F2EEEE"/>
          </a:solidFill>
          <a:ln/>
        </p:spPr>
        <p:txBody>
          <a:bodyPr/>
          <a:lstStyle/>
          <a:p>
            <a:endParaRPr lang="en-US"/>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943" y="1867376"/>
            <a:ext cx="276582" cy="276582"/>
          </a:xfrm>
          <a:prstGeom prst="rect">
            <a:avLst/>
          </a:prstGeom>
        </p:spPr>
      </p:pic>
      <p:sp>
        <p:nvSpPr>
          <p:cNvPr id="5" name="Text 2"/>
          <p:cNvSpPr/>
          <p:nvPr/>
        </p:nvSpPr>
        <p:spPr>
          <a:xfrm>
            <a:off x="1567339" y="1636871"/>
            <a:ext cx="2904292" cy="288131"/>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Promote Long-Term Contracts</a:t>
            </a:r>
            <a:endParaRPr lang="en-US" sz="1800" dirty="0"/>
          </a:p>
        </p:txBody>
      </p:sp>
      <p:sp>
        <p:nvSpPr>
          <p:cNvPr id="6" name="Text 3"/>
          <p:cNvSpPr/>
          <p:nvPr/>
        </p:nvSpPr>
        <p:spPr>
          <a:xfrm>
            <a:off x="1567339" y="2035612"/>
            <a:ext cx="12417623" cy="295037"/>
          </a:xfrm>
          <a:prstGeom prst="rect">
            <a:avLst/>
          </a:prstGeom>
          <a:noFill/>
          <a:ln/>
        </p:spPr>
        <p:txBody>
          <a:bodyPr wrap="non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Offer incentives for switching from month-to-month to annual contracts.</a:t>
            </a:r>
            <a:endParaRPr lang="en-US" sz="1450" dirty="0"/>
          </a:p>
        </p:txBody>
      </p:sp>
      <p:sp>
        <p:nvSpPr>
          <p:cNvPr id="7" name="Shape 4"/>
          <p:cNvSpPr/>
          <p:nvPr/>
        </p:nvSpPr>
        <p:spPr>
          <a:xfrm>
            <a:off x="645438" y="2743319"/>
            <a:ext cx="737592" cy="1106448"/>
          </a:xfrm>
          <a:prstGeom prst="roundRect">
            <a:avLst>
              <a:gd name="adj" fmla="val 360034"/>
            </a:avLst>
          </a:prstGeom>
          <a:solidFill>
            <a:srgbClr val="F2EEEE"/>
          </a:solidFill>
          <a:ln/>
        </p:spPr>
        <p:txBody>
          <a:bodyPr/>
          <a:lstStyle/>
          <a:p>
            <a:endParaRPr lang="en-US"/>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943" y="3158133"/>
            <a:ext cx="276582" cy="276582"/>
          </a:xfrm>
          <a:prstGeom prst="rect">
            <a:avLst/>
          </a:prstGeom>
        </p:spPr>
      </p:pic>
      <p:sp>
        <p:nvSpPr>
          <p:cNvPr id="9" name="Text 5"/>
          <p:cNvSpPr/>
          <p:nvPr/>
        </p:nvSpPr>
        <p:spPr>
          <a:xfrm>
            <a:off x="1567339" y="2927628"/>
            <a:ext cx="2922151" cy="288131"/>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Improve Fiber User Experience</a:t>
            </a:r>
            <a:endParaRPr lang="en-US" sz="1800" dirty="0"/>
          </a:p>
        </p:txBody>
      </p:sp>
      <p:sp>
        <p:nvSpPr>
          <p:cNvPr id="10" name="Text 6"/>
          <p:cNvSpPr/>
          <p:nvPr/>
        </p:nvSpPr>
        <p:spPr>
          <a:xfrm>
            <a:off x="1567339" y="3326368"/>
            <a:ext cx="12417623" cy="295037"/>
          </a:xfrm>
          <a:prstGeom prst="rect">
            <a:avLst/>
          </a:prstGeom>
          <a:noFill/>
          <a:ln/>
        </p:spPr>
        <p:txBody>
          <a:bodyPr wrap="non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Address service quality issues for fiber optic customers promptly.</a:t>
            </a:r>
            <a:endParaRPr lang="en-US" sz="1450" dirty="0"/>
          </a:p>
        </p:txBody>
      </p:sp>
      <p:sp>
        <p:nvSpPr>
          <p:cNvPr id="11" name="Shape 7"/>
          <p:cNvSpPr/>
          <p:nvPr/>
        </p:nvSpPr>
        <p:spPr>
          <a:xfrm>
            <a:off x="645438" y="4034076"/>
            <a:ext cx="737592" cy="1106448"/>
          </a:xfrm>
          <a:prstGeom prst="roundRect">
            <a:avLst>
              <a:gd name="adj" fmla="val 360034"/>
            </a:avLst>
          </a:prstGeom>
          <a:solidFill>
            <a:srgbClr val="F2EEEE"/>
          </a:solidFill>
          <a:ln/>
        </p:spPr>
        <p:txBody>
          <a:bodyPr/>
          <a:lstStyle/>
          <a:p>
            <a:endParaRPr lang="en-US"/>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943" y="4448889"/>
            <a:ext cx="276582" cy="276582"/>
          </a:xfrm>
          <a:prstGeom prst="rect">
            <a:avLst/>
          </a:prstGeom>
        </p:spPr>
      </p:pic>
      <p:sp>
        <p:nvSpPr>
          <p:cNvPr id="13" name="Text 8"/>
          <p:cNvSpPr/>
          <p:nvPr/>
        </p:nvSpPr>
        <p:spPr>
          <a:xfrm>
            <a:off x="1567339" y="4218384"/>
            <a:ext cx="2305169" cy="288131"/>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Review Pricing Strategy</a:t>
            </a:r>
            <a:endParaRPr lang="en-US" sz="1800" dirty="0"/>
          </a:p>
        </p:txBody>
      </p:sp>
      <p:sp>
        <p:nvSpPr>
          <p:cNvPr id="14" name="Text 9"/>
          <p:cNvSpPr/>
          <p:nvPr/>
        </p:nvSpPr>
        <p:spPr>
          <a:xfrm>
            <a:off x="1567339" y="4617125"/>
            <a:ext cx="12417623" cy="295037"/>
          </a:xfrm>
          <a:prstGeom prst="rect">
            <a:avLst/>
          </a:prstGeom>
          <a:noFill/>
          <a:ln/>
        </p:spPr>
        <p:txBody>
          <a:bodyPr wrap="non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Introduce tiered pricing or loyalty discounts for high-charge customers.</a:t>
            </a:r>
            <a:endParaRPr lang="en-US" sz="1450" dirty="0"/>
          </a:p>
        </p:txBody>
      </p:sp>
      <p:sp>
        <p:nvSpPr>
          <p:cNvPr id="15" name="Shape 10"/>
          <p:cNvSpPr/>
          <p:nvPr/>
        </p:nvSpPr>
        <p:spPr>
          <a:xfrm>
            <a:off x="645438" y="5324832"/>
            <a:ext cx="737592" cy="1106448"/>
          </a:xfrm>
          <a:prstGeom prst="roundRect">
            <a:avLst>
              <a:gd name="adj" fmla="val 360034"/>
            </a:avLst>
          </a:prstGeom>
          <a:solidFill>
            <a:srgbClr val="F2EEEE"/>
          </a:solidFill>
          <a:ln/>
        </p:spPr>
        <p:txBody>
          <a:bodyPr/>
          <a:lstStyle/>
          <a:p>
            <a:endParaRPr lang="en-US"/>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5943" y="5739646"/>
            <a:ext cx="276582" cy="276582"/>
          </a:xfrm>
          <a:prstGeom prst="rect">
            <a:avLst/>
          </a:prstGeom>
        </p:spPr>
      </p:pic>
      <p:sp>
        <p:nvSpPr>
          <p:cNvPr id="17" name="Text 11"/>
          <p:cNvSpPr/>
          <p:nvPr/>
        </p:nvSpPr>
        <p:spPr>
          <a:xfrm>
            <a:off x="1567339" y="5509141"/>
            <a:ext cx="2530197" cy="288131"/>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Enhance Payment Options</a:t>
            </a:r>
            <a:endParaRPr lang="en-US" sz="1800" dirty="0"/>
          </a:p>
        </p:txBody>
      </p:sp>
      <p:sp>
        <p:nvSpPr>
          <p:cNvPr id="18" name="Text 12"/>
          <p:cNvSpPr/>
          <p:nvPr/>
        </p:nvSpPr>
        <p:spPr>
          <a:xfrm>
            <a:off x="1567339" y="5907881"/>
            <a:ext cx="12417623" cy="295037"/>
          </a:xfrm>
          <a:prstGeom prst="rect">
            <a:avLst/>
          </a:prstGeom>
          <a:noFill/>
          <a:ln/>
        </p:spPr>
        <p:txBody>
          <a:bodyPr wrap="non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Incentivize switching from electronic checks to more reliable methods.</a:t>
            </a:r>
            <a:endParaRPr lang="en-US" sz="1450" dirty="0"/>
          </a:p>
        </p:txBody>
      </p:sp>
      <p:sp>
        <p:nvSpPr>
          <p:cNvPr id="19" name="Shape 13"/>
          <p:cNvSpPr/>
          <p:nvPr/>
        </p:nvSpPr>
        <p:spPr>
          <a:xfrm>
            <a:off x="645438" y="6615589"/>
            <a:ext cx="737592" cy="1106448"/>
          </a:xfrm>
          <a:prstGeom prst="roundRect">
            <a:avLst>
              <a:gd name="adj" fmla="val 360034"/>
            </a:avLst>
          </a:prstGeom>
          <a:solidFill>
            <a:srgbClr val="F2EEEE"/>
          </a:solidFill>
          <a:ln/>
        </p:spPr>
        <p:txBody>
          <a:bodyPr/>
          <a:lstStyle/>
          <a:p>
            <a:endParaRPr lang="en-US"/>
          </a:p>
        </p:txBody>
      </p:sp>
      <p:pic>
        <p:nvPicPr>
          <p:cNvPr id="20"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5943" y="7030403"/>
            <a:ext cx="276582" cy="276582"/>
          </a:xfrm>
          <a:prstGeom prst="rect">
            <a:avLst/>
          </a:prstGeom>
        </p:spPr>
      </p:pic>
      <p:sp>
        <p:nvSpPr>
          <p:cNvPr id="21" name="Text 14"/>
          <p:cNvSpPr/>
          <p:nvPr/>
        </p:nvSpPr>
        <p:spPr>
          <a:xfrm>
            <a:off x="1567339" y="6799898"/>
            <a:ext cx="2445068" cy="288131"/>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Target At-Risk Customers</a:t>
            </a:r>
            <a:endParaRPr lang="en-US" sz="1800" dirty="0"/>
          </a:p>
        </p:txBody>
      </p:sp>
      <p:sp>
        <p:nvSpPr>
          <p:cNvPr id="22" name="Text 15"/>
          <p:cNvSpPr/>
          <p:nvPr/>
        </p:nvSpPr>
        <p:spPr>
          <a:xfrm>
            <a:off x="1567339" y="7198638"/>
            <a:ext cx="12417623" cy="295037"/>
          </a:xfrm>
          <a:prstGeom prst="rect">
            <a:avLst/>
          </a:prstGeom>
          <a:noFill/>
          <a:ln/>
        </p:spPr>
        <p:txBody>
          <a:bodyPr wrap="non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Proactively engage high-risk customers with personalized offers.</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8305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Conclusion: Driving Business Performance</a:t>
            </a:r>
            <a:endParaRPr lang="en-US" sz="4450" dirty="0"/>
          </a:p>
        </p:txBody>
      </p:sp>
      <p:sp>
        <p:nvSpPr>
          <p:cNvPr id="4" name="Text 1"/>
          <p:cNvSpPr/>
          <p:nvPr/>
        </p:nvSpPr>
        <p:spPr>
          <a:xfrm>
            <a:off x="6280190" y="334077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Understanding and addressing customer churn is vital for telecom providers. By leveraging data-driven insights, companies can enhance customer satisfaction, reduce churn rates, and significantly improve long-term business performance.</a:t>
            </a:r>
            <a:endParaRPr lang="en-US" sz="1750" dirty="0"/>
          </a:p>
        </p:txBody>
      </p:sp>
      <p:sp>
        <p:nvSpPr>
          <p:cNvPr id="5" name="Text 2"/>
          <p:cNvSpPr/>
          <p:nvPr/>
        </p:nvSpPr>
        <p:spPr>
          <a:xfrm>
            <a:off x="6620351" y="5302687"/>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"The ultimate goal is to support data-driven decision-making that enables telecom providers to enhance customer satisfaction, reduce churn rates, and improve long-term business performance."</a:t>
            </a:r>
            <a:endParaRPr lang="en-US" sz="1750" dirty="0"/>
          </a:p>
        </p:txBody>
      </p:sp>
      <p:sp>
        <p:nvSpPr>
          <p:cNvPr id="6" name="Shape 3"/>
          <p:cNvSpPr/>
          <p:nvPr/>
        </p:nvSpPr>
        <p:spPr>
          <a:xfrm>
            <a:off x="6280190" y="5047536"/>
            <a:ext cx="30480" cy="1599009"/>
          </a:xfrm>
          <a:prstGeom prst="rect">
            <a:avLst/>
          </a:prstGeom>
          <a:solidFill>
            <a:srgbClr val="2150FE"/>
          </a:solidFill>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D053D-B1BF-5449-26DA-61D6E2ECDB0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6C84958-E200-7BB9-36FA-092F00CE0E47}"/>
              </a:ext>
            </a:extLst>
          </p:cNvPr>
          <p:cNvSpPr/>
          <p:nvPr/>
        </p:nvSpPr>
        <p:spPr>
          <a:xfrm>
            <a:off x="471130" y="491252"/>
            <a:ext cx="4296966" cy="215384"/>
          </a:xfrm>
          <a:prstGeom prst="rect">
            <a:avLst/>
          </a:prstGeom>
          <a:noFill/>
          <a:ln/>
        </p:spPr>
        <p:txBody>
          <a:bodyPr wrap="none" lIns="0" tIns="0" rIns="0" bIns="0" rtlCol="0" anchor="t"/>
          <a:lstStyle/>
          <a:p>
            <a:pPr marL="0" indent="0" algn="l">
              <a:lnSpc>
                <a:spcPts val="1650"/>
              </a:lnSpc>
              <a:buNone/>
            </a:pPr>
            <a:endParaRPr lang="en-US" sz="1050" dirty="0"/>
          </a:p>
        </p:txBody>
      </p:sp>
      <p:sp>
        <p:nvSpPr>
          <p:cNvPr id="3" name="Text 1">
            <a:extLst>
              <a:ext uri="{FF2B5EF4-FFF2-40B4-BE49-F238E27FC236}">
                <a16:creationId xmlns:a16="http://schemas.microsoft.com/office/drawing/2014/main" id="{43494026-72C2-E099-8951-6AC50ACEEA8D}"/>
              </a:ext>
            </a:extLst>
          </p:cNvPr>
          <p:cNvSpPr/>
          <p:nvPr/>
        </p:nvSpPr>
        <p:spPr>
          <a:xfrm>
            <a:off x="5104090" y="491252"/>
            <a:ext cx="9062680" cy="215384"/>
          </a:xfrm>
          <a:prstGeom prst="rect">
            <a:avLst/>
          </a:prstGeom>
          <a:noFill/>
          <a:ln/>
        </p:spPr>
        <p:txBody>
          <a:bodyPr wrap="none" lIns="0" tIns="0" rIns="0" bIns="0" rtlCol="0" anchor="t"/>
          <a:lstStyle/>
          <a:p>
            <a:pPr marL="0" indent="0" algn="l">
              <a:lnSpc>
                <a:spcPts val="1650"/>
              </a:lnSpc>
              <a:buNone/>
            </a:pPr>
            <a:endParaRPr lang="en-US" sz="1050" dirty="0"/>
          </a:p>
        </p:txBody>
      </p:sp>
      <p:sp>
        <p:nvSpPr>
          <p:cNvPr id="5" name="Text 2">
            <a:extLst>
              <a:ext uri="{FF2B5EF4-FFF2-40B4-BE49-F238E27FC236}">
                <a16:creationId xmlns:a16="http://schemas.microsoft.com/office/drawing/2014/main" id="{04FA662B-8EF3-21D0-3400-0D502CF4A9F8}"/>
              </a:ext>
            </a:extLst>
          </p:cNvPr>
          <p:cNvSpPr/>
          <p:nvPr/>
        </p:nvSpPr>
        <p:spPr>
          <a:xfrm>
            <a:off x="1274018" y="1772875"/>
            <a:ext cx="2004441" cy="420648"/>
          </a:xfrm>
          <a:prstGeom prst="rect">
            <a:avLst/>
          </a:prstGeom>
          <a:noFill/>
          <a:ln/>
        </p:spPr>
        <p:txBody>
          <a:bodyPr wrap="none" lIns="0" tIns="0" rIns="0" bIns="0" rtlCol="0" anchor="t"/>
          <a:lstStyle/>
          <a:p>
            <a:pPr marL="0" indent="0" algn="l">
              <a:lnSpc>
                <a:spcPts val="3300"/>
              </a:lnSpc>
              <a:buNone/>
            </a:pPr>
            <a:r>
              <a:rPr lang="en-US" sz="4400" dirty="0">
                <a:solidFill>
                  <a:srgbClr val="152D47"/>
                </a:solidFill>
                <a:latin typeface="Crimson Pro Semi Bold" pitchFamily="34" charset="0"/>
                <a:ea typeface="Crimson Pro Semi Bold" pitchFamily="34" charset="-122"/>
                <a:cs typeface="Crimson Pro Semi Bold" pitchFamily="34" charset="-120"/>
              </a:rPr>
              <a:t>Agenda</a:t>
            </a:r>
            <a:endParaRPr lang="en-US" sz="4400" dirty="0"/>
          </a:p>
        </p:txBody>
      </p:sp>
      <p:sp>
        <p:nvSpPr>
          <p:cNvPr id="6" name="Text 3">
            <a:extLst>
              <a:ext uri="{FF2B5EF4-FFF2-40B4-BE49-F238E27FC236}">
                <a16:creationId xmlns:a16="http://schemas.microsoft.com/office/drawing/2014/main" id="{5E81867C-5884-23C1-77BD-645E340C2881}"/>
              </a:ext>
            </a:extLst>
          </p:cNvPr>
          <p:cNvSpPr/>
          <p:nvPr/>
        </p:nvSpPr>
        <p:spPr>
          <a:xfrm>
            <a:off x="1616492" y="2955453"/>
            <a:ext cx="5375323" cy="3356137"/>
          </a:xfrm>
          <a:prstGeom prst="rect">
            <a:avLst/>
          </a:prstGeom>
          <a:noFill/>
          <a:ln/>
        </p:spPr>
        <p:txBody>
          <a:bodyPr wrap="none" lIns="0" tIns="0" rIns="0" bIns="0" rtlCol="0" anchor="t"/>
          <a:lstStyle/>
          <a:p>
            <a:pPr marL="342900" indent="-342900" algn="l">
              <a:buFont typeface="Arial" panose="020B0604020202020204" pitchFamily="34" charset="0"/>
              <a:buChar char="•"/>
            </a:pPr>
            <a:r>
              <a:rPr lang="en-US" sz="2400" dirty="0">
                <a:solidFill>
                  <a:srgbClr val="152D47"/>
                </a:solidFill>
                <a:latin typeface="Crimson Pro Semi Bold" pitchFamily="34" charset="0"/>
              </a:rPr>
              <a:t>Introduction.</a:t>
            </a:r>
          </a:p>
          <a:p>
            <a:pPr marL="342900" indent="-342900">
              <a:buFont typeface="Arial" panose="020B0604020202020204" pitchFamily="34" charset="0"/>
              <a:buChar char="•"/>
            </a:pPr>
            <a:r>
              <a:rPr lang="en-US" sz="2400" dirty="0">
                <a:solidFill>
                  <a:srgbClr val="152D47"/>
                </a:solidFill>
                <a:latin typeface="Crimson Pro Semi Bold" pitchFamily="34" charset="0"/>
                <a:ea typeface="Crimson Pro Semi Bold" pitchFamily="34" charset="-122"/>
                <a:cs typeface="Crimson Pro Semi Bold" pitchFamily="34" charset="-120"/>
              </a:rPr>
              <a:t>Project Objectives.</a:t>
            </a:r>
            <a:endParaRPr lang="en-US" sz="2400" dirty="0">
              <a:solidFill>
                <a:srgbClr val="152D47"/>
              </a:solidFill>
              <a:latin typeface="Crimson Pro Semi Bold" pitchFamily="34" charset="0"/>
            </a:endParaRPr>
          </a:p>
          <a:p>
            <a:pPr marL="342900" indent="-342900">
              <a:buFont typeface="Arial" panose="020B0604020202020204" pitchFamily="34" charset="0"/>
              <a:buChar char="•"/>
            </a:pPr>
            <a:r>
              <a:rPr lang="en-US" sz="2400" dirty="0">
                <a:solidFill>
                  <a:srgbClr val="152D47"/>
                </a:solidFill>
                <a:latin typeface="Crimson Pro Semi Bold" pitchFamily="34" charset="0"/>
                <a:ea typeface="Crimson Pro Semi Bold" pitchFamily="34" charset="-122"/>
                <a:cs typeface="Crimson Pro Semi Bold" pitchFamily="34" charset="-120"/>
              </a:rPr>
              <a:t>Methodology &amp; Dataset Overview.</a:t>
            </a:r>
          </a:p>
          <a:p>
            <a:pPr marL="342900" indent="-342900">
              <a:buFont typeface="Arial" panose="020B0604020202020204" pitchFamily="34" charset="0"/>
              <a:buChar char="•"/>
            </a:pPr>
            <a:r>
              <a:rPr lang="en-US" sz="2400" dirty="0">
                <a:solidFill>
                  <a:srgbClr val="152D47"/>
                </a:solidFill>
                <a:latin typeface="Crimson Pro Semi Bold" pitchFamily="34" charset="0"/>
                <a:ea typeface="Crimson Pro Semi Bold" pitchFamily="34" charset="-122"/>
                <a:cs typeface="Crimson Pro Semi Bold" pitchFamily="34" charset="-120"/>
              </a:rPr>
              <a:t>Tools for Analysis.</a:t>
            </a:r>
          </a:p>
          <a:p>
            <a:pPr marL="342900" indent="-342900">
              <a:buFont typeface="Arial" panose="020B0604020202020204" pitchFamily="34" charset="0"/>
              <a:buChar char="•"/>
            </a:pPr>
            <a:r>
              <a:rPr lang="en-US" sz="2400" dirty="0">
                <a:solidFill>
                  <a:srgbClr val="152D47"/>
                </a:solidFill>
                <a:latin typeface="Crimson Pro Semi Bold" pitchFamily="34" charset="0"/>
                <a:ea typeface="Crimson Pro Semi Bold" pitchFamily="34" charset="-122"/>
                <a:cs typeface="Crimson Pro Semi Bold" pitchFamily="34" charset="-120"/>
              </a:rPr>
              <a:t>Key Findings: Churn Drivers.</a:t>
            </a:r>
          </a:p>
          <a:p>
            <a:pPr marL="342900" indent="-342900">
              <a:buFont typeface="Arial" panose="020B0604020202020204" pitchFamily="34" charset="0"/>
              <a:buChar char="•"/>
            </a:pPr>
            <a:r>
              <a:rPr lang="en-US" sz="2400" dirty="0">
                <a:solidFill>
                  <a:srgbClr val="152D47"/>
                </a:solidFill>
                <a:latin typeface="Crimson Pro Semi Bold" pitchFamily="34" charset="0"/>
                <a:ea typeface="Crimson Pro Semi Bold" pitchFamily="34" charset="-122"/>
                <a:cs typeface="Crimson Pro Semi Bold" pitchFamily="34" charset="-120"/>
              </a:rPr>
              <a:t>Recommendations for Retention.</a:t>
            </a:r>
          </a:p>
          <a:p>
            <a:pPr marL="342900" indent="-342900">
              <a:buFont typeface="Arial" panose="020B0604020202020204" pitchFamily="34" charset="0"/>
              <a:buChar char="•"/>
            </a:pPr>
            <a:r>
              <a:rPr lang="en-US" sz="2400" dirty="0">
                <a:solidFill>
                  <a:srgbClr val="152D47"/>
                </a:solidFill>
                <a:latin typeface="Crimson Pro Semi Bold" pitchFamily="34" charset="0"/>
                <a:ea typeface="Crimson Pro Semi Bold" pitchFamily="34" charset="-122"/>
                <a:cs typeface="Crimson Pro Semi Bold" pitchFamily="34" charset="-120"/>
              </a:rPr>
              <a:t>Conclusion.</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solidFill>
                <a:srgbClr val="152D47"/>
              </a:solidFill>
              <a:latin typeface="Crimson Pro Semi Bold" pitchFamily="34" charset="0"/>
            </a:endParaRPr>
          </a:p>
          <a:p>
            <a:pPr marL="342900" indent="-342900">
              <a:buFont typeface="Arial" panose="020B0604020202020204" pitchFamily="34" charset="0"/>
              <a:buChar char="•"/>
            </a:pPr>
            <a:endParaRPr lang="en-US" sz="2400" dirty="0">
              <a:solidFill>
                <a:srgbClr val="4C4C4D"/>
              </a:solidFill>
              <a:latin typeface="Amasis MT Pro Black" panose="02040A04050005020304" pitchFamily="18" charset="0"/>
              <a:ea typeface="Heebo" pitchFamily="34" charset="-122"/>
              <a:cs typeface="Heebo" pitchFamily="34" charset="-120"/>
            </a:endParaRPr>
          </a:p>
        </p:txBody>
      </p:sp>
      <p:sp>
        <p:nvSpPr>
          <p:cNvPr id="7" name="Text 4">
            <a:extLst>
              <a:ext uri="{FF2B5EF4-FFF2-40B4-BE49-F238E27FC236}">
                <a16:creationId xmlns:a16="http://schemas.microsoft.com/office/drawing/2014/main" id="{01D1F67B-1491-F952-FCCE-DE6D2132C85E}"/>
              </a:ext>
            </a:extLst>
          </p:cNvPr>
          <p:cNvSpPr/>
          <p:nvPr/>
        </p:nvSpPr>
        <p:spPr>
          <a:xfrm>
            <a:off x="1481753" y="4632818"/>
            <a:ext cx="2275720" cy="215384"/>
          </a:xfrm>
          <a:prstGeom prst="rect">
            <a:avLst/>
          </a:prstGeom>
          <a:noFill/>
          <a:ln/>
        </p:spPr>
        <p:txBody>
          <a:bodyPr wrap="none" lIns="0" tIns="0" rIns="0" bIns="0" rtlCol="0" anchor="t"/>
          <a:lstStyle/>
          <a:p>
            <a:pPr marL="0" indent="0" algn="l">
              <a:lnSpc>
                <a:spcPts val="1650"/>
              </a:lnSpc>
              <a:buNone/>
            </a:pPr>
            <a:endParaRPr lang="en-US" sz="2000" dirty="0"/>
          </a:p>
        </p:txBody>
      </p:sp>
      <p:pic>
        <p:nvPicPr>
          <p:cNvPr id="13" name="Picture 12" descr="A hand writing a schedule&#10;&#10;AI-generated content may be incorrect.">
            <a:extLst>
              <a:ext uri="{FF2B5EF4-FFF2-40B4-BE49-F238E27FC236}">
                <a16:creationId xmlns:a16="http://schemas.microsoft.com/office/drawing/2014/main" id="{0FC7F533-AA25-DF2F-536C-56FED0A03ACC}"/>
              </a:ext>
            </a:extLst>
          </p:cNvPr>
          <p:cNvPicPr>
            <a:picLocks noChangeAspect="1"/>
          </p:cNvPicPr>
          <p:nvPr/>
        </p:nvPicPr>
        <p:blipFill>
          <a:blip r:embed="rId3"/>
          <a:srcRect l="5668"/>
          <a:stretch>
            <a:fillRect/>
          </a:stretch>
        </p:blipFill>
        <p:spPr>
          <a:xfrm>
            <a:off x="7315199" y="1293541"/>
            <a:ext cx="7096897" cy="5018049"/>
          </a:xfrm>
          <a:prstGeom prst="rect">
            <a:avLst/>
          </a:prstGeom>
        </p:spPr>
      </p:pic>
    </p:spTree>
    <p:extLst>
      <p:ext uri="{BB962C8B-B14F-4D97-AF65-F5344CB8AC3E}">
        <p14:creationId xmlns:p14="http://schemas.microsoft.com/office/powerpoint/2010/main" val="243511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Abstract: Uncovering Churn Drivers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This project analyzes the Telecom Customer Churn dataset to identify key factors causing customers to leave. Through data cleaning, exploration, and visualization using Excel, MySQL, Power BI, and Tableau, we uncover relationships between churn and factors like contract type, payment method, tenure, and service usage.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Introduction: The Churn Challenge</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Customer churn is a critical challenge in the telecom industry. With intense competition, retaining customers is paramount. High churn rates significantly impact profitability and market share, making it essential to understand why customers leave.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DFDFE0"/>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20169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Project Objectives</a:t>
            </a:r>
            <a:endParaRPr lang="en-US" sz="4450" dirty="0"/>
          </a:p>
        </p:txBody>
      </p:sp>
      <p:sp>
        <p:nvSpPr>
          <p:cNvPr id="6" name="Shape 2"/>
          <p:cNvSpPr/>
          <p:nvPr/>
        </p:nvSpPr>
        <p:spPr>
          <a:xfrm>
            <a:off x="793790" y="2250638"/>
            <a:ext cx="3664744" cy="2456617"/>
          </a:xfrm>
          <a:prstGeom prst="roundRect">
            <a:avLst>
              <a:gd name="adj" fmla="val 5956"/>
            </a:avLst>
          </a:prstGeom>
          <a:solidFill>
            <a:srgbClr val="FFFFFF"/>
          </a:solidFill>
          <a:ln w="30480">
            <a:solidFill>
              <a:srgbClr val="D8D4D4"/>
            </a:solidFill>
            <a:prstDash val="solid"/>
          </a:ln>
        </p:spPr>
        <p:txBody>
          <a:bodyPr/>
          <a:lstStyle/>
          <a:p>
            <a:endParaRPr lang="en-US"/>
          </a:p>
        </p:txBody>
      </p:sp>
      <p:sp>
        <p:nvSpPr>
          <p:cNvPr id="7" name="Shape 3"/>
          <p:cNvSpPr/>
          <p:nvPr/>
        </p:nvSpPr>
        <p:spPr>
          <a:xfrm>
            <a:off x="763310" y="2250638"/>
            <a:ext cx="121920" cy="2456617"/>
          </a:xfrm>
          <a:prstGeom prst="roundRect">
            <a:avLst>
              <a:gd name="adj" fmla="val 27907"/>
            </a:avLst>
          </a:prstGeom>
          <a:solidFill>
            <a:srgbClr val="2150FE"/>
          </a:solidFill>
          <a:ln/>
        </p:spPr>
        <p:txBody>
          <a:bodyPr/>
          <a:lstStyle/>
          <a:p>
            <a:endParaRPr lang="en-US"/>
          </a:p>
        </p:txBody>
      </p:sp>
      <p:sp>
        <p:nvSpPr>
          <p:cNvPr id="8" name="Text 4"/>
          <p:cNvSpPr/>
          <p:nvPr/>
        </p:nvSpPr>
        <p:spPr>
          <a:xfrm>
            <a:off x="1142524" y="25079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Identify Key Factors</a:t>
            </a:r>
            <a:endParaRPr lang="en-US" sz="2200" dirty="0"/>
          </a:p>
        </p:txBody>
      </p:sp>
      <p:sp>
        <p:nvSpPr>
          <p:cNvPr id="9" name="Text 5"/>
          <p:cNvSpPr/>
          <p:nvPr/>
        </p:nvSpPr>
        <p:spPr>
          <a:xfrm>
            <a:off x="1142524" y="2998351"/>
            <a:ext cx="3058716"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Pinpoint factors influencing churn, such as pricing, service quality, and subscription duration.</a:t>
            </a:r>
            <a:endParaRPr lang="en-US" sz="1750" dirty="0"/>
          </a:p>
        </p:txBody>
      </p:sp>
      <p:sp>
        <p:nvSpPr>
          <p:cNvPr id="10" name="Shape 6"/>
          <p:cNvSpPr/>
          <p:nvPr/>
        </p:nvSpPr>
        <p:spPr>
          <a:xfrm>
            <a:off x="4685348" y="2250638"/>
            <a:ext cx="3664863" cy="2456617"/>
          </a:xfrm>
          <a:prstGeom prst="roundRect">
            <a:avLst>
              <a:gd name="adj" fmla="val 5956"/>
            </a:avLst>
          </a:prstGeom>
          <a:solidFill>
            <a:srgbClr val="FFFFFF"/>
          </a:solidFill>
          <a:ln w="30480">
            <a:solidFill>
              <a:srgbClr val="D8D4D4"/>
            </a:solidFill>
            <a:prstDash val="solid"/>
          </a:ln>
        </p:spPr>
        <p:txBody>
          <a:bodyPr/>
          <a:lstStyle/>
          <a:p>
            <a:endParaRPr lang="en-US"/>
          </a:p>
        </p:txBody>
      </p:sp>
      <p:sp>
        <p:nvSpPr>
          <p:cNvPr id="11" name="Shape 7"/>
          <p:cNvSpPr/>
          <p:nvPr/>
        </p:nvSpPr>
        <p:spPr>
          <a:xfrm>
            <a:off x="4654868" y="2250638"/>
            <a:ext cx="121920" cy="2456617"/>
          </a:xfrm>
          <a:prstGeom prst="roundRect">
            <a:avLst>
              <a:gd name="adj" fmla="val 27907"/>
            </a:avLst>
          </a:prstGeom>
          <a:solidFill>
            <a:srgbClr val="2150FE"/>
          </a:solidFill>
          <a:ln/>
        </p:spPr>
        <p:txBody>
          <a:bodyPr/>
          <a:lstStyle/>
          <a:p>
            <a:endParaRPr lang="en-US"/>
          </a:p>
        </p:txBody>
      </p:sp>
      <p:sp>
        <p:nvSpPr>
          <p:cNvPr id="12" name="Text 8"/>
          <p:cNvSpPr/>
          <p:nvPr/>
        </p:nvSpPr>
        <p:spPr>
          <a:xfrm>
            <a:off x="5034082" y="25079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Generate Insights</a:t>
            </a:r>
            <a:endParaRPr lang="en-US" sz="2200" dirty="0"/>
          </a:p>
        </p:txBody>
      </p:sp>
      <p:sp>
        <p:nvSpPr>
          <p:cNvPr id="13" name="Text 9"/>
          <p:cNvSpPr/>
          <p:nvPr/>
        </p:nvSpPr>
        <p:spPr>
          <a:xfrm>
            <a:off x="5034082" y="2998351"/>
            <a:ext cx="3058835"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Create data-driven insights and churn indicators to identify high-risk customer segments.</a:t>
            </a:r>
            <a:endParaRPr lang="en-US" sz="1750" dirty="0"/>
          </a:p>
        </p:txBody>
      </p:sp>
      <p:sp>
        <p:nvSpPr>
          <p:cNvPr id="14" name="Shape 10"/>
          <p:cNvSpPr/>
          <p:nvPr/>
        </p:nvSpPr>
        <p:spPr>
          <a:xfrm>
            <a:off x="793790" y="4934069"/>
            <a:ext cx="3664744" cy="2093714"/>
          </a:xfrm>
          <a:prstGeom prst="roundRect">
            <a:avLst>
              <a:gd name="adj" fmla="val 6988"/>
            </a:avLst>
          </a:prstGeom>
          <a:solidFill>
            <a:srgbClr val="FFFFFF"/>
          </a:solidFill>
          <a:ln w="30480">
            <a:solidFill>
              <a:srgbClr val="D8D4D4"/>
            </a:solidFill>
            <a:prstDash val="solid"/>
          </a:ln>
        </p:spPr>
        <p:txBody>
          <a:bodyPr/>
          <a:lstStyle/>
          <a:p>
            <a:endParaRPr lang="en-US"/>
          </a:p>
        </p:txBody>
      </p:sp>
      <p:sp>
        <p:nvSpPr>
          <p:cNvPr id="15" name="Shape 11"/>
          <p:cNvSpPr/>
          <p:nvPr/>
        </p:nvSpPr>
        <p:spPr>
          <a:xfrm>
            <a:off x="763310" y="4934069"/>
            <a:ext cx="121920" cy="2093714"/>
          </a:xfrm>
          <a:prstGeom prst="roundRect">
            <a:avLst>
              <a:gd name="adj" fmla="val 27907"/>
            </a:avLst>
          </a:prstGeom>
          <a:solidFill>
            <a:srgbClr val="2150FE"/>
          </a:solidFill>
          <a:ln/>
        </p:spPr>
        <p:txBody>
          <a:bodyPr/>
          <a:lstStyle/>
          <a:p>
            <a:endParaRPr lang="en-US"/>
          </a:p>
        </p:txBody>
      </p:sp>
      <p:sp>
        <p:nvSpPr>
          <p:cNvPr id="16" name="Text 12"/>
          <p:cNvSpPr/>
          <p:nvPr/>
        </p:nvSpPr>
        <p:spPr>
          <a:xfrm>
            <a:off x="1142524" y="51913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Improve Retention</a:t>
            </a:r>
            <a:endParaRPr lang="en-US" sz="2200" dirty="0"/>
          </a:p>
        </p:txBody>
      </p:sp>
      <p:sp>
        <p:nvSpPr>
          <p:cNvPr id="17" name="Text 13"/>
          <p:cNvSpPr/>
          <p:nvPr/>
        </p:nvSpPr>
        <p:spPr>
          <a:xfrm>
            <a:off x="1142524" y="5681782"/>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Support data-driven strategies for personalized deals and reduced churn rates.</a:t>
            </a:r>
            <a:endParaRPr lang="en-US" sz="1750" dirty="0"/>
          </a:p>
        </p:txBody>
      </p:sp>
      <p:pic>
        <p:nvPicPr>
          <p:cNvPr id="21" name="Picture 20" descr="A tower with smoke in the sky&#10;&#10;AI-generated content may be incorrect.">
            <a:extLst>
              <a:ext uri="{FF2B5EF4-FFF2-40B4-BE49-F238E27FC236}">
                <a16:creationId xmlns:a16="http://schemas.microsoft.com/office/drawing/2014/main" id="{921F1B81-F15E-4D94-D4F8-B2E3917E76E1}"/>
              </a:ext>
            </a:extLst>
          </p:cNvPr>
          <p:cNvPicPr>
            <a:picLocks noChangeAspect="1"/>
          </p:cNvPicPr>
          <p:nvPr/>
        </p:nvPicPr>
        <p:blipFill>
          <a:blip r:embed="rId5"/>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41866" y="742117"/>
            <a:ext cx="6422946" cy="573048"/>
          </a:xfrm>
          <a:prstGeom prst="rect">
            <a:avLst/>
          </a:prstGeom>
          <a:noFill/>
          <a:ln/>
        </p:spPr>
        <p:txBody>
          <a:bodyPr wrap="none" lIns="0" tIns="0" rIns="0" bIns="0" rtlCol="0" anchor="t"/>
          <a:lstStyle/>
          <a:p>
            <a:pPr marL="0" indent="0" algn="l">
              <a:lnSpc>
                <a:spcPts val="4500"/>
              </a:lnSpc>
              <a:buNone/>
            </a:pPr>
            <a:r>
              <a:rPr lang="en-US" sz="3600" dirty="0">
                <a:solidFill>
                  <a:srgbClr val="152D47"/>
                </a:solidFill>
                <a:latin typeface="Crimson Pro Semi Bold" pitchFamily="34" charset="0"/>
                <a:ea typeface="Crimson Pro Semi Bold" pitchFamily="34" charset="-122"/>
                <a:cs typeface="Crimson Pro Semi Bold" pitchFamily="34" charset="-120"/>
              </a:rPr>
              <a:t>Methodology &amp; Dataset Overview</a:t>
            </a:r>
            <a:endParaRPr lang="en-US" sz="3600" dirty="0"/>
          </a:p>
        </p:txBody>
      </p:sp>
      <p:sp>
        <p:nvSpPr>
          <p:cNvPr id="4" name="Text 1"/>
          <p:cNvSpPr/>
          <p:nvPr/>
        </p:nvSpPr>
        <p:spPr>
          <a:xfrm>
            <a:off x="641866" y="1773555"/>
            <a:ext cx="2292548" cy="286583"/>
          </a:xfrm>
          <a:prstGeom prst="rect">
            <a:avLst/>
          </a:prstGeom>
          <a:noFill/>
          <a:ln/>
        </p:spPr>
        <p:txBody>
          <a:bodyPr wrap="none" lIns="0" tIns="0" rIns="0" bIns="0" rtlCol="0" anchor="t"/>
          <a:lstStyle/>
          <a:p>
            <a:pPr marL="0" indent="0" algn="l">
              <a:lnSpc>
                <a:spcPts val="2250"/>
              </a:lnSpc>
              <a:buNone/>
            </a:pPr>
            <a:r>
              <a:rPr lang="en-US" sz="1800" dirty="0">
                <a:solidFill>
                  <a:srgbClr val="152D47"/>
                </a:solidFill>
                <a:latin typeface="Crimson Pro Semi Bold" pitchFamily="34" charset="0"/>
                <a:ea typeface="Crimson Pro Semi Bold" pitchFamily="34" charset="-122"/>
                <a:cs typeface="Crimson Pro Semi Bold" pitchFamily="34" charset="-120"/>
              </a:rPr>
              <a:t>Analytical Workflow</a:t>
            </a:r>
            <a:endParaRPr lang="en-US" sz="1800" dirty="0"/>
          </a:p>
        </p:txBody>
      </p:sp>
      <p:sp>
        <p:nvSpPr>
          <p:cNvPr id="5" name="Text 2"/>
          <p:cNvSpPr/>
          <p:nvPr/>
        </p:nvSpPr>
        <p:spPr>
          <a:xfrm>
            <a:off x="641866" y="2243495"/>
            <a:ext cx="3706416" cy="880110"/>
          </a:xfrm>
          <a:prstGeom prst="rect">
            <a:avLst/>
          </a:prstGeom>
          <a:noFill/>
          <a:ln/>
        </p:spPr>
        <p:txBody>
          <a:bodyPr wrap="square" lIns="0" tIns="0" rIns="0" bIns="0" rtlCol="0" anchor="t"/>
          <a:lstStyle/>
          <a:p>
            <a:pPr marL="0" indent="0" algn="l">
              <a:lnSpc>
                <a:spcPts val="2300"/>
              </a:lnSpc>
              <a:buNone/>
            </a:pPr>
            <a:r>
              <a:rPr lang="en-US" sz="1400" dirty="0">
                <a:solidFill>
                  <a:srgbClr val="4C4C4D"/>
                </a:solidFill>
                <a:latin typeface="Heebo" pitchFamily="34" charset="0"/>
                <a:ea typeface="Heebo" pitchFamily="34" charset="-122"/>
                <a:cs typeface="Heebo" pitchFamily="34" charset="-120"/>
              </a:rPr>
              <a:t>Our process includes data understanding, cleaning, preprocessing, exploratory data analysis (EDA), and insight extraction.</a:t>
            </a:r>
            <a:endParaRPr lang="en-US" sz="1400" dirty="0"/>
          </a:p>
        </p:txBody>
      </p:sp>
      <p:sp>
        <p:nvSpPr>
          <p:cNvPr id="6" name="Text 3"/>
          <p:cNvSpPr/>
          <p:nvPr/>
        </p:nvSpPr>
        <p:spPr>
          <a:xfrm>
            <a:off x="641866" y="3329821"/>
            <a:ext cx="183356" cy="229195"/>
          </a:xfrm>
          <a:prstGeom prst="rect">
            <a:avLst/>
          </a:prstGeom>
          <a:noFill/>
          <a:ln/>
        </p:spPr>
        <p:txBody>
          <a:bodyPr wrap="none" lIns="0" tIns="0" rIns="0" bIns="0" rtlCol="0" anchor="t"/>
          <a:lstStyle/>
          <a:p>
            <a:pPr marL="0" indent="0" algn="l">
              <a:lnSpc>
                <a:spcPts val="2300"/>
              </a:lnSpc>
              <a:buNone/>
            </a:pPr>
            <a:r>
              <a:rPr lang="en-US" sz="1400" dirty="0">
                <a:solidFill>
                  <a:srgbClr val="4C4C4D"/>
                </a:solidFill>
                <a:latin typeface="Crimson Pro Light" pitchFamily="34" charset="0"/>
                <a:ea typeface="Crimson Pro Light" pitchFamily="34" charset="-122"/>
                <a:cs typeface="Crimson Pro Light" pitchFamily="34" charset="-120"/>
              </a:rPr>
              <a:t>01</a:t>
            </a:r>
            <a:endParaRPr lang="en-US" sz="1400" dirty="0"/>
          </a:p>
        </p:txBody>
      </p:sp>
      <p:sp>
        <p:nvSpPr>
          <p:cNvPr id="7" name="Shape 4"/>
          <p:cNvSpPr/>
          <p:nvPr/>
        </p:nvSpPr>
        <p:spPr>
          <a:xfrm>
            <a:off x="641866" y="3618667"/>
            <a:ext cx="3706416" cy="22860"/>
          </a:xfrm>
          <a:prstGeom prst="rect">
            <a:avLst/>
          </a:prstGeom>
          <a:solidFill>
            <a:srgbClr val="2150FE"/>
          </a:solidFill>
          <a:ln/>
        </p:spPr>
        <p:txBody>
          <a:bodyPr/>
          <a:lstStyle/>
          <a:p>
            <a:endParaRPr lang="en-US"/>
          </a:p>
        </p:txBody>
      </p:sp>
      <p:sp>
        <p:nvSpPr>
          <p:cNvPr id="8" name="Text 5"/>
          <p:cNvSpPr/>
          <p:nvPr/>
        </p:nvSpPr>
        <p:spPr>
          <a:xfrm>
            <a:off x="641866" y="3756065"/>
            <a:ext cx="2292548" cy="286583"/>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Data Understanding</a:t>
            </a:r>
            <a:endParaRPr lang="en-US" sz="1800" dirty="0"/>
          </a:p>
        </p:txBody>
      </p:sp>
      <p:sp>
        <p:nvSpPr>
          <p:cNvPr id="9" name="Text 6"/>
          <p:cNvSpPr/>
          <p:nvPr/>
        </p:nvSpPr>
        <p:spPr>
          <a:xfrm>
            <a:off x="641866" y="4363522"/>
            <a:ext cx="183356" cy="229195"/>
          </a:xfrm>
          <a:prstGeom prst="rect">
            <a:avLst/>
          </a:prstGeom>
          <a:noFill/>
          <a:ln/>
        </p:spPr>
        <p:txBody>
          <a:bodyPr wrap="none" lIns="0" tIns="0" rIns="0" bIns="0" rtlCol="0" anchor="t"/>
          <a:lstStyle/>
          <a:p>
            <a:pPr marL="0" indent="0" algn="l">
              <a:lnSpc>
                <a:spcPts val="2300"/>
              </a:lnSpc>
              <a:buNone/>
            </a:pPr>
            <a:r>
              <a:rPr lang="en-US" sz="1400" dirty="0">
                <a:solidFill>
                  <a:srgbClr val="4C4C4D"/>
                </a:solidFill>
                <a:latin typeface="Crimson Pro Light" pitchFamily="34" charset="0"/>
                <a:ea typeface="Crimson Pro Light" pitchFamily="34" charset="-122"/>
                <a:cs typeface="Crimson Pro Light" pitchFamily="34" charset="-120"/>
              </a:rPr>
              <a:t>02</a:t>
            </a:r>
            <a:endParaRPr lang="en-US" sz="1400" dirty="0"/>
          </a:p>
        </p:txBody>
      </p:sp>
      <p:sp>
        <p:nvSpPr>
          <p:cNvPr id="10" name="Shape 7"/>
          <p:cNvSpPr/>
          <p:nvPr/>
        </p:nvSpPr>
        <p:spPr>
          <a:xfrm>
            <a:off x="641866" y="4652367"/>
            <a:ext cx="3706416" cy="22860"/>
          </a:xfrm>
          <a:prstGeom prst="rect">
            <a:avLst/>
          </a:prstGeom>
          <a:solidFill>
            <a:srgbClr val="2150FE"/>
          </a:solidFill>
          <a:ln/>
        </p:spPr>
        <p:txBody>
          <a:bodyPr/>
          <a:lstStyle/>
          <a:p>
            <a:endParaRPr lang="en-US"/>
          </a:p>
        </p:txBody>
      </p:sp>
      <p:sp>
        <p:nvSpPr>
          <p:cNvPr id="11" name="Text 8"/>
          <p:cNvSpPr/>
          <p:nvPr/>
        </p:nvSpPr>
        <p:spPr>
          <a:xfrm>
            <a:off x="641866" y="4789765"/>
            <a:ext cx="2431256" cy="286583"/>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Cleaning &amp; Preprocessing</a:t>
            </a:r>
            <a:endParaRPr lang="en-US" sz="1800" dirty="0"/>
          </a:p>
        </p:txBody>
      </p:sp>
      <p:sp>
        <p:nvSpPr>
          <p:cNvPr id="12" name="Text 9"/>
          <p:cNvSpPr/>
          <p:nvPr/>
        </p:nvSpPr>
        <p:spPr>
          <a:xfrm>
            <a:off x="641866" y="5397222"/>
            <a:ext cx="183356" cy="229195"/>
          </a:xfrm>
          <a:prstGeom prst="rect">
            <a:avLst/>
          </a:prstGeom>
          <a:noFill/>
          <a:ln/>
        </p:spPr>
        <p:txBody>
          <a:bodyPr wrap="none" lIns="0" tIns="0" rIns="0" bIns="0" rtlCol="0" anchor="t"/>
          <a:lstStyle/>
          <a:p>
            <a:pPr marL="0" indent="0" algn="l">
              <a:lnSpc>
                <a:spcPts val="2300"/>
              </a:lnSpc>
              <a:buNone/>
            </a:pPr>
            <a:r>
              <a:rPr lang="en-US" sz="1400" dirty="0">
                <a:solidFill>
                  <a:srgbClr val="4C4C4D"/>
                </a:solidFill>
                <a:latin typeface="Crimson Pro Light" pitchFamily="34" charset="0"/>
                <a:ea typeface="Crimson Pro Light" pitchFamily="34" charset="-122"/>
                <a:cs typeface="Crimson Pro Light" pitchFamily="34" charset="-120"/>
              </a:rPr>
              <a:t>03</a:t>
            </a:r>
            <a:endParaRPr lang="en-US" sz="1400" dirty="0"/>
          </a:p>
        </p:txBody>
      </p:sp>
      <p:sp>
        <p:nvSpPr>
          <p:cNvPr id="13" name="Shape 10"/>
          <p:cNvSpPr/>
          <p:nvPr/>
        </p:nvSpPr>
        <p:spPr>
          <a:xfrm>
            <a:off x="641866" y="5686068"/>
            <a:ext cx="3706416" cy="22860"/>
          </a:xfrm>
          <a:prstGeom prst="rect">
            <a:avLst/>
          </a:prstGeom>
          <a:solidFill>
            <a:srgbClr val="2150FE"/>
          </a:solidFill>
          <a:ln/>
        </p:spPr>
        <p:txBody>
          <a:bodyPr/>
          <a:lstStyle/>
          <a:p>
            <a:endParaRPr lang="en-US"/>
          </a:p>
        </p:txBody>
      </p:sp>
      <p:sp>
        <p:nvSpPr>
          <p:cNvPr id="14" name="Text 11"/>
          <p:cNvSpPr/>
          <p:nvPr/>
        </p:nvSpPr>
        <p:spPr>
          <a:xfrm>
            <a:off x="641866" y="5823466"/>
            <a:ext cx="2457450" cy="286583"/>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Exploratory Data Analysis</a:t>
            </a:r>
            <a:endParaRPr lang="en-US" sz="1800" dirty="0"/>
          </a:p>
        </p:txBody>
      </p:sp>
      <p:sp>
        <p:nvSpPr>
          <p:cNvPr id="15" name="Text 12"/>
          <p:cNvSpPr/>
          <p:nvPr/>
        </p:nvSpPr>
        <p:spPr>
          <a:xfrm>
            <a:off x="641866" y="6430923"/>
            <a:ext cx="183356" cy="229195"/>
          </a:xfrm>
          <a:prstGeom prst="rect">
            <a:avLst/>
          </a:prstGeom>
          <a:noFill/>
          <a:ln/>
        </p:spPr>
        <p:txBody>
          <a:bodyPr wrap="none" lIns="0" tIns="0" rIns="0" bIns="0" rtlCol="0" anchor="t"/>
          <a:lstStyle/>
          <a:p>
            <a:pPr marL="0" indent="0" algn="l">
              <a:lnSpc>
                <a:spcPts val="2300"/>
              </a:lnSpc>
              <a:buNone/>
            </a:pPr>
            <a:r>
              <a:rPr lang="en-US" sz="1400" dirty="0">
                <a:solidFill>
                  <a:srgbClr val="4C4C4D"/>
                </a:solidFill>
                <a:latin typeface="Crimson Pro Light" pitchFamily="34" charset="0"/>
                <a:ea typeface="Crimson Pro Light" pitchFamily="34" charset="-122"/>
                <a:cs typeface="Crimson Pro Light" pitchFamily="34" charset="-120"/>
              </a:rPr>
              <a:t>04</a:t>
            </a:r>
            <a:endParaRPr lang="en-US" sz="1400" dirty="0"/>
          </a:p>
        </p:txBody>
      </p:sp>
      <p:sp>
        <p:nvSpPr>
          <p:cNvPr id="16" name="Shape 13"/>
          <p:cNvSpPr/>
          <p:nvPr/>
        </p:nvSpPr>
        <p:spPr>
          <a:xfrm>
            <a:off x="641866" y="6719768"/>
            <a:ext cx="3706416" cy="22860"/>
          </a:xfrm>
          <a:prstGeom prst="rect">
            <a:avLst/>
          </a:prstGeom>
          <a:solidFill>
            <a:srgbClr val="2150FE"/>
          </a:solidFill>
          <a:ln/>
        </p:spPr>
        <p:txBody>
          <a:bodyPr/>
          <a:lstStyle/>
          <a:p>
            <a:endParaRPr lang="en-US"/>
          </a:p>
        </p:txBody>
      </p:sp>
      <p:sp>
        <p:nvSpPr>
          <p:cNvPr id="17" name="Text 14"/>
          <p:cNvSpPr/>
          <p:nvPr/>
        </p:nvSpPr>
        <p:spPr>
          <a:xfrm>
            <a:off x="641866" y="6857167"/>
            <a:ext cx="2387798" cy="286583"/>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Insights &amp; Interpretation</a:t>
            </a:r>
            <a:endParaRPr lang="en-US" sz="1800" dirty="0"/>
          </a:p>
        </p:txBody>
      </p:sp>
      <p:sp>
        <p:nvSpPr>
          <p:cNvPr id="18" name="Text 15"/>
          <p:cNvSpPr/>
          <p:nvPr/>
        </p:nvSpPr>
        <p:spPr>
          <a:xfrm>
            <a:off x="4803338" y="1773555"/>
            <a:ext cx="2292548" cy="286583"/>
          </a:xfrm>
          <a:prstGeom prst="rect">
            <a:avLst/>
          </a:prstGeom>
          <a:noFill/>
          <a:ln/>
        </p:spPr>
        <p:txBody>
          <a:bodyPr wrap="none" lIns="0" tIns="0" rIns="0" bIns="0" rtlCol="0" anchor="t"/>
          <a:lstStyle/>
          <a:p>
            <a:pPr marL="0" indent="0" algn="l">
              <a:lnSpc>
                <a:spcPts val="2250"/>
              </a:lnSpc>
              <a:buNone/>
            </a:pPr>
            <a:r>
              <a:rPr lang="en-US" sz="1800" dirty="0">
                <a:solidFill>
                  <a:srgbClr val="152D47"/>
                </a:solidFill>
                <a:latin typeface="Crimson Pro Semi Bold" pitchFamily="34" charset="0"/>
                <a:ea typeface="Crimson Pro Semi Bold" pitchFamily="34" charset="-122"/>
                <a:cs typeface="Crimson Pro Semi Bold" pitchFamily="34" charset="-120"/>
              </a:rPr>
              <a:t>Dataset Description</a:t>
            </a:r>
            <a:endParaRPr lang="en-US" sz="1800" dirty="0"/>
          </a:p>
        </p:txBody>
      </p:sp>
      <p:sp>
        <p:nvSpPr>
          <p:cNvPr id="19" name="Text 16"/>
          <p:cNvSpPr/>
          <p:nvPr/>
        </p:nvSpPr>
        <p:spPr>
          <a:xfrm>
            <a:off x="4803338" y="2243495"/>
            <a:ext cx="3706416" cy="1173480"/>
          </a:xfrm>
          <a:prstGeom prst="rect">
            <a:avLst/>
          </a:prstGeom>
          <a:noFill/>
          <a:ln/>
        </p:spPr>
        <p:txBody>
          <a:bodyPr wrap="square" lIns="0" tIns="0" rIns="0" bIns="0" rtlCol="0" anchor="t"/>
          <a:lstStyle/>
          <a:p>
            <a:pPr marL="0" indent="0" algn="l">
              <a:lnSpc>
                <a:spcPts val="2300"/>
              </a:lnSpc>
              <a:buNone/>
            </a:pPr>
            <a:r>
              <a:rPr lang="en-US" sz="1400" dirty="0">
                <a:solidFill>
                  <a:srgbClr val="4C4C4D"/>
                </a:solidFill>
                <a:latin typeface="Heebo" pitchFamily="34" charset="0"/>
                <a:ea typeface="Heebo" pitchFamily="34" charset="-122"/>
                <a:cs typeface="Heebo" pitchFamily="34" charset="-120"/>
              </a:rPr>
              <a:t>The dataset contains information on 7043 telecom customers in California, with 24 columns covering demographics, service usage, billing, and churn status.</a:t>
            </a:r>
            <a:endParaRPr lang="en-US" sz="1400" dirty="0"/>
          </a:p>
        </p:txBody>
      </p:sp>
      <p:sp>
        <p:nvSpPr>
          <p:cNvPr id="20" name="Text 17"/>
          <p:cNvSpPr/>
          <p:nvPr/>
        </p:nvSpPr>
        <p:spPr>
          <a:xfrm>
            <a:off x="4803338" y="3581995"/>
            <a:ext cx="3706416" cy="293370"/>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4C4C4D"/>
                </a:solidFill>
                <a:latin typeface="Heebo" pitchFamily="34" charset="0"/>
                <a:ea typeface="Heebo" pitchFamily="34" charset="-122"/>
                <a:cs typeface="Heebo" pitchFamily="34" charset="-120"/>
              </a:rPr>
              <a:t>CustomerID</a:t>
            </a:r>
            <a:r>
              <a:rPr lang="en-US" sz="1400" dirty="0">
                <a:solidFill>
                  <a:srgbClr val="4C4C4D"/>
                </a:solidFill>
                <a:latin typeface="Heebo" pitchFamily="34" charset="0"/>
                <a:ea typeface="Heebo" pitchFamily="34" charset="-122"/>
                <a:cs typeface="Heebo" pitchFamily="34" charset="-120"/>
              </a:rPr>
              <a:t>: Unique identifier</a:t>
            </a:r>
            <a:endParaRPr lang="en-US" sz="1400" dirty="0"/>
          </a:p>
        </p:txBody>
      </p:sp>
      <p:sp>
        <p:nvSpPr>
          <p:cNvPr id="21" name="Text 18"/>
          <p:cNvSpPr/>
          <p:nvPr/>
        </p:nvSpPr>
        <p:spPr>
          <a:xfrm>
            <a:off x="4803338" y="3939540"/>
            <a:ext cx="3706416" cy="293370"/>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4C4C4D"/>
                </a:solidFill>
                <a:latin typeface="Heebo" pitchFamily="34" charset="0"/>
                <a:ea typeface="Heebo" pitchFamily="34" charset="-122"/>
                <a:cs typeface="Heebo" pitchFamily="34" charset="-120"/>
              </a:rPr>
              <a:t>Gender, Age</a:t>
            </a:r>
            <a:r>
              <a:rPr lang="en-US" sz="1400" dirty="0">
                <a:solidFill>
                  <a:srgbClr val="4C4C4D"/>
                </a:solidFill>
                <a:latin typeface="Heebo" pitchFamily="34" charset="0"/>
                <a:ea typeface="Heebo" pitchFamily="34" charset="-122"/>
                <a:cs typeface="Heebo" pitchFamily="34" charset="-120"/>
              </a:rPr>
              <a:t>: Demographic details</a:t>
            </a:r>
            <a:endParaRPr lang="en-US" sz="1400" dirty="0"/>
          </a:p>
        </p:txBody>
      </p:sp>
      <p:sp>
        <p:nvSpPr>
          <p:cNvPr id="22" name="Text 19"/>
          <p:cNvSpPr/>
          <p:nvPr/>
        </p:nvSpPr>
        <p:spPr>
          <a:xfrm>
            <a:off x="4803338" y="4297085"/>
            <a:ext cx="3706416" cy="293370"/>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4C4C4D"/>
                </a:solidFill>
                <a:latin typeface="Heebo" pitchFamily="34" charset="0"/>
                <a:ea typeface="Heebo" pitchFamily="34" charset="-122"/>
                <a:cs typeface="Heebo" pitchFamily="34" charset="-120"/>
              </a:rPr>
              <a:t>Tenure</a:t>
            </a:r>
            <a:r>
              <a:rPr lang="en-US" sz="1400" dirty="0">
                <a:solidFill>
                  <a:srgbClr val="4C4C4D"/>
                </a:solidFill>
                <a:latin typeface="Heebo" pitchFamily="34" charset="0"/>
                <a:ea typeface="Heebo" pitchFamily="34" charset="-122"/>
                <a:cs typeface="Heebo" pitchFamily="34" charset="-120"/>
              </a:rPr>
              <a:t>: Months subscribed</a:t>
            </a:r>
            <a:endParaRPr lang="en-US" sz="1400" dirty="0"/>
          </a:p>
        </p:txBody>
      </p:sp>
      <p:sp>
        <p:nvSpPr>
          <p:cNvPr id="23" name="Text 20"/>
          <p:cNvSpPr/>
          <p:nvPr/>
        </p:nvSpPr>
        <p:spPr>
          <a:xfrm>
            <a:off x="4803338" y="4654629"/>
            <a:ext cx="3706416" cy="586740"/>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4C4C4D"/>
                </a:solidFill>
                <a:latin typeface="Heebo" pitchFamily="34" charset="0"/>
                <a:ea typeface="Heebo" pitchFamily="34" charset="-122"/>
                <a:cs typeface="Heebo" pitchFamily="34" charset="-120"/>
              </a:rPr>
              <a:t>Contract Type</a:t>
            </a:r>
            <a:r>
              <a:rPr lang="en-US" sz="1400" dirty="0">
                <a:solidFill>
                  <a:srgbClr val="4C4C4D"/>
                </a:solidFill>
                <a:latin typeface="Heebo" pitchFamily="34" charset="0"/>
                <a:ea typeface="Heebo" pitchFamily="34" charset="-122"/>
                <a:cs typeface="Heebo" pitchFamily="34" charset="-120"/>
              </a:rPr>
              <a:t>: Monthly, One year, Two years</a:t>
            </a:r>
            <a:endParaRPr lang="en-US" sz="1400" dirty="0"/>
          </a:p>
        </p:txBody>
      </p:sp>
      <p:sp>
        <p:nvSpPr>
          <p:cNvPr id="24" name="Text 21"/>
          <p:cNvSpPr/>
          <p:nvPr/>
        </p:nvSpPr>
        <p:spPr>
          <a:xfrm>
            <a:off x="4803338" y="5305544"/>
            <a:ext cx="3706416" cy="586740"/>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4C4C4D"/>
                </a:solidFill>
                <a:latin typeface="Heebo" pitchFamily="34" charset="0"/>
                <a:ea typeface="Heebo" pitchFamily="34" charset="-122"/>
                <a:cs typeface="Heebo" pitchFamily="34" charset="-120"/>
              </a:rPr>
              <a:t>MonthlyCharges, TotalCharges</a:t>
            </a:r>
            <a:r>
              <a:rPr lang="en-US" sz="1400" dirty="0">
                <a:solidFill>
                  <a:srgbClr val="4C4C4D"/>
                </a:solidFill>
                <a:latin typeface="Heebo" pitchFamily="34" charset="0"/>
                <a:ea typeface="Heebo" pitchFamily="34" charset="-122"/>
                <a:cs typeface="Heebo" pitchFamily="34" charset="-120"/>
              </a:rPr>
              <a:t>: Billing info</a:t>
            </a:r>
            <a:endParaRPr lang="en-US" sz="1400" dirty="0"/>
          </a:p>
        </p:txBody>
      </p:sp>
      <p:sp>
        <p:nvSpPr>
          <p:cNvPr id="25" name="Text 22"/>
          <p:cNvSpPr/>
          <p:nvPr/>
        </p:nvSpPr>
        <p:spPr>
          <a:xfrm>
            <a:off x="4803338" y="5956459"/>
            <a:ext cx="3706416" cy="293370"/>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4C4C4D"/>
                </a:solidFill>
                <a:latin typeface="Heebo" pitchFamily="34" charset="0"/>
                <a:ea typeface="Heebo" pitchFamily="34" charset="-122"/>
                <a:cs typeface="Heebo" pitchFamily="34" charset="-120"/>
              </a:rPr>
              <a:t>InternetService</a:t>
            </a:r>
            <a:r>
              <a:rPr lang="en-US" sz="1400" dirty="0">
                <a:solidFill>
                  <a:srgbClr val="4C4C4D"/>
                </a:solidFill>
                <a:latin typeface="Heebo" pitchFamily="34" charset="0"/>
                <a:ea typeface="Heebo" pitchFamily="34" charset="-122"/>
                <a:cs typeface="Heebo" pitchFamily="34" charset="-120"/>
              </a:rPr>
              <a:t>: DSL, Fiber optic, None</a:t>
            </a:r>
            <a:endParaRPr lang="en-US" sz="1400" dirty="0"/>
          </a:p>
        </p:txBody>
      </p:sp>
      <p:sp>
        <p:nvSpPr>
          <p:cNvPr id="26" name="Text 23"/>
          <p:cNvSpPr/>
          <p:nvPr/>
        </p:nvSpPr>
        <p:spPr>
          <a:xfrm>
            <a:off x="4803338" y="6314003"/>
            <a:ext cx="3706416" cy="586740"/>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4C4C4D"/>
                </a:solidFill>
                <a:latin typeface="Heebo" pitchFamily="34" charset="0"/>
                <a:ea typeface="Heebo" pitchFamily="34" charset="-122"/>
                <a:cs typeface="Heebo" pitchFamily="34" charset="-120"/>
              </a:rPr>
              <a:t>PaymentMethod</a:t>
            </a:r>
            <a:r>
              <a:rPr lang="en-US" sz="1400" dirty="0">
                <a:solidFill>
                  <a:srgbClr val="4C4C4D"/>
                </a:solidFill>
                <a:latin typeface="Heebo" pitchFamily="34" charset="0"/>
                <a:ea typeface="Heebo" pitchFamily="34" charset="-122"/>
                <a:cs typeface="Heebo" pitchFamily="34" charset="-120"/>
              </a:rPr>
              <a:t>: Credit card, Bank transfer, Check</a:t>
            </a:r>
            <a:endParaRPr lang="en-US" sz="1400" dirty="0"/>
          </a:p>
        </p:txBody>
      </p:sp>
      <p:sp>
        <p:nvSpPr>
          <p:cNvPr id="27" name="Text 24"/>
          <p:cNvSpPr/>
          <p:nvPr/>
        </p:nvSpPr>
        <p:spPr>
          <a:xfrm>
            <a:off x="4803338" y="6964918"/>
            <a:ext cx="3706416" cy="293370"/>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4C4C4D"/>
                </a:solidFill>
                <a:latin typeface="Heebo" pitchFamily="34" charset="0"/>
                <a:ea typeface="Heebo" pitchFamily="34" charset="-122"/>
                <a:cs typeface="Heebo" pitchFamily="34" charset="-120"/>
              </a:rPr>
              <a:t>Churn</a:t>
            </a:r>
            <a:r>
              <a:rPr lang="en-US" sz="1400" dirty="0">
                <a:solidFill>
                  <a:srgbClr val="4C4C4D"/>
                </a:solidFill>
                <a:latin typeface="Heebo" pitchFamily="34" charset="0"/>
                <a:ea typeface="Heebo" pitchFamily="34" charset="-122"/>
                <a:cs typeface="Heebo" pitchFamily="34" charset="-120"/>
              </a:rPr>
              <a:t>: Target variable (Yes/No)</a:t>
            </a:r>
            <a:endParaRPr lang="en-US" sz="1400" dirty="0"/>
          </a:p>
        </p:txBody>
      </p:sp>
      <p:pic>
        <p:nvPicPr>
          <p:cNvPr id="29" name="Picture 28" descr="A computer on a desk&#10;&#10;AI-generated content may be incorrect.">
            <a:extLst>
              <a:ext uri="{FF2B5EF4-FFF2-40B4-BE49-F238E27FC236}">
                <a16:creationId xmlns:a16="http://schemas.microsoft.com/office/drawing/2014/main" id="{A854445C-8AD7-1700-B939-7CFE26F4C804}"/>
              </a:ext>
            </a:extLst>
          </p:cNvPr>
          <p:cNvPicPr>
            <a:picLocks noChangeAspect="1"/>
          </p:cNvPicPr>
          <p:nvPr/>
        </p:nvPicPr>
        <p:blipFill>
          <a:blip r:embed="rId3"/>
          <a:stretch>
            <a:fillRect/>
          </a:stretch>
        </p:blipFill>
        <p:spPr>
          <a:xfrm>
            <a:off x="8869560" y="0"/>
            <a:ext cx="576084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1043" y="566857"/>
            <a:ext cx="5150763" cy="643771"/>
          </a:xfrm>
          <a:prstGeom prst="rect">
            <a:avLst/>
          </a:prstGeom>
          <a:noFill/>
          <a:ln/>
        </p:spPr>
        <p:txBody>
          <a:bodyPr wrap="none" lIns="0" tIns="0" rIns="0" bIns="0" rtlCol="0" anchor="t"/>
          <a:lstStyle/>
          <a:p>
            <a:pPr marL="0" indent="0" algn="l">
              <a:lnSpc>
                <a:spcPts val="5050"/>
              </a:lnSpc>
              <a:buNone/>
            </a:pPr>
            <a:r>
              <a:rPr lang="en-US" sz="4050" dirty="0">
                <a:solidFill>
                  <a:srgbClr val="152D47"/>
                </a:solidFill>
                <a:latin typeface="Crimson Pro Semi Bold" pitchFamily="34" charset="0"/>
                <a:ea typeface="Crimson Pro Semi Bold" pitchFamily="34" charset="-122"/>
                <a:cs typeface="Crimson Pro Semi Bold" pitchFamily="34" charset="-120"/>
              </a:rPr>
              <a:t>Tools for Analysis</a:t>
            </a:r>
            <a:endParaRPr lang="en-US" sz="40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043" y="1519595"/>
            <a:ext cx="515064" cy="515064"/>
          </a:xfrm>
          <a:prstGeom prst="rect">
            <a:avLst/>
          </a:prstGeom>
        </p:spPr>
      </p:pic>
      <p:sp>
        <p:nvSpPr>
          <p:cNvPr id="5" name="Text 1"/>
          <p:cNvSpPr/>
          <p:nvPr/>
        </p:nvSpPr>
        <p:spPr>
          <a:xfrm>
            <a:off x="1493639" y="1641872"/>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Excel</a:t>
            </a:r>
            <a:endParaRPr lang="en-US" sz="2000" dirty="0"/>
          </a:p>
        </p:txBody>
      </p:sp>
      <p:sp>
        <p:nvSpPr>
          <p:cNvPr id="6" name="Text 2"/>
          <p:cNvSpPr/>
          <p:nvPr/>
        </p:nvSpPr>
        <p:spPr>
          <a:xfrm>
            <a:off x="1493639" y="2087285"/>
            <a:ext cx="6929318" cy="659130"/>
          </a:xfrm>
          <a:prstGeom prst="rect">
            <a:avLst/>
          </a:prstGeom>
          <a:noFill/>
          <a:ln/>
        </p:spPr>
        <p:txBody>
          <a:bodyPr wrap="squar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Initial data cleaning, formatting, handling missing values, and basic statistical summaries.</a:t>
            </a:r>
            <a:endParaRPr lang="en-US" sz="160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043" y="3158371"/>
            <a:ext cx="515064" cy="515064"/>
          </a:xfrm>
          <a:prstGeom prst="rect">
            <a:avLst/>
          </a:prstGeom>
        </p:spPr>
      </p:pic>
      <p:sp>
        <p:nvSpPr>
          <p:cNvPr id="8" name="Text 3"/>
          <p:cNvSpPr/>
          <p:nvPr/>
        </p:nvSpPr>
        <p:spPr>
          <a:xfrm>
            <a:off x="1493639" y="3280648"/>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MySQL</a:t>
            </a:r>
            <a:endParaRPr lang="en-US" sz="2000" dirty="0"/>
          </a:p>
        </p:txBody>
      </p:sp>
      <p:sp>
        <p:nvSpPr>
          <p:cNvPr id="9" name="Text 4"/>
          <p:cNvSpPr/>
          <p:nvPr/>
        </p:nvSpPr>
        <p:spPr>
          <a:xfrm>
            <a:off x="1493639" y="3726061"/>
            <a:ext cx="6929318" cy="659130"/>
          </a:xfrm>
          <a:prstGeom prst="rect">
            <a:avLst/>
          </a:prstGeom>
          <a:noFill/>
          <a:ln/>
        </p:spPr>
        <p:txBody>
          <a:bodyPr wrap="squar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Storing data, efficient querying, aggregations, and calculations using SQL commands.</a:t>
            </a:r>
            <a:endParaRPr lang="en-US" sz="160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043" y="4797147"/>
            <a:ext cx="515064" cy="515064"/>
          </a:xfrm>
          <a:prstGeom prst="rect">
            <a:avLst/>
          </a:prstGeom>
        </p:spPr>
      </p:pic>
      <p:sp>
        <p:nvSpPr>
          <p:cNvPr id="11" name="Text 5"/>
          <p:cNvSpPr/>
          <p:nvPr/>
        </p:nvSpPr>
        <p:spPr>
          <a:xfrm>
            <a:off x="1493639" y="4919424"/>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Power BI</a:t>
            </a:r>
            <a:endParaRPr lang="en-US" sz="2000" dirty="0"/>
          </a:p>
        </p:txBody>
      </p:sp>
      <p:sp>
        <p:nvSpPr>
          <p:cNvPr id="12" name="Text 6"/>
          <p:cNvSpPr/>
          <p:nvPr/>
        </p:nvSpPr>
        <p:spPr>
          <a:xfrm>
            <a:off x="1493639" y="5364837"/>
            <a:ext cx="6929318" cy="659130"/>
          </a:xfrm>
          <a:prstGeom prst="rect">
            <a:avLst/>
          </a:prstGeom>
          <a:noFill/>
          <a:ln/>
        </p:spPr>
        <p:txBody>
          <a:bodyPr wrap="squar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Building interactive dashboards and KPIs for dynamic filtering and churn distribution analysis.</a:t>
            </a:r>
            <a:endParaRPr lang="en-US" sz="160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1043" y="6435923"/>
            <a:ext cx="515064" cy="515064"/>
          </a:xfrm>
          <a:prstGeom prst="rect">
            <a:avLst/>
          </a:prstGeom>
        </p:spPr>
      </p:pic>
      <p:sp>
        <p:nvSpPr>
          <p:cNvPr id="14" name="Text 7"/>
          <p:cNvSpPr/>
          <p:nvPr/>
        </p:nvSpPr>
        <p:spPr>
          <a:xfrm>
            <a:off x="1493639" y="6558201"/>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Tableau</a:t>
            </a:r>
            <a:endParaRPr lang="en-US" sz="2000" dirty="0"/>
          </a:p>
        </p:txBody>
      </p:sp>
      <p:sp>
        <p:nvSpPr>
          <p:cNvPr id="15" name="Text 8"/>
          <p:cNvSpPr/>
          <p:nvPr/>
        </p:nvSpPr>
        <p:spPr>
          <a:xfrm>
            <a:off x="1493639" y="7003613"/>
            <a:ext cx="6929318" cy="659130"/>
          </a:xfrm>
          <a:prstGeom prst="rect">
            <a:avLst/>
          </a:prstGeom>
          <a:noFill/>
          <a:ln/>
        </p:spPr>
        <p:txBody>
          <a:bodyPr wrap="squar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Advanced visual storytelling, deep visual exploration, and uncovering hidden patterns.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43082"/>
            <a:ext cx="6612136"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Key Findings: Churn Drivers</a:t>
            </a:r>
            <a:endParaRPr lang="en-US" sz="4450" dirty="0"/>
          </a:p>
        </p:txBody>
      </p:sp>
      <p:sp>
        <p:nvSpPr>
          <p:cNvPr id="3" name="Shape 1"/>
          <p:cNvSpPr/>
          <p:nvPr/>
        </p:nvSpPr>
        <p:spPr>
          <a:xfrm>
            <a:off x="793790" y="2005489"/>
            <a:ext cx="4196358" cy="2940010"/>
          </a:xfrm>
          <a:prstGeom prst="roundRect">
            <a:avLst>
              <a:gd name="adj" fmla="val 1157"/>
            </a:avLst>
          </a:prstGeom>
          <a:solidFill>
            <a:srgbClr val="F2EEEE"/>
          </a:solidFill>
          <a:ln/>
        </p:spPr>
        <p:txBody>
          <a:bodyPr/>
          <a:lstStyle/>
          <a:p>
            <a:endParaRPr lang="en-US"/>
          </a:p>
        </p:txBody>
      </p:sp>
      <p:sp>
        <p:nvSpPr>
          <p:cNvPr id="4" name="Shape 2"/>
          <p:cNvSpPr/>
          <p:nvPr/>
        </p:nvSpPr>
        <p:spPr>
          <a:xfrm>
            <a:off x="1020604" y="2232303"/>
            <a:ext cx="680442" cy="680442"/>
          </a:xfrm>
          <a:prstGeom prst="roundRect">
            <a:avLst>
              <a:gd name="adj" fmla="val 13436980"/>
            </a:avLst>
          </a:prstGeom>
          <a:solidFill>
            <a:srgbClr val="2150FE"/>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770" y="2419350"/>
            <a:ext cx="306110" cy="306110"/>
          </a:xfrm>
          <a:prstGeom prst="rect">
            <a:avLst/>
          </a:prstGeom>
        </p:spPr>
      </p:pic>
      <p:sp>
        <p:nvSpPr>
          <p:cNvPr id="6" name="Text 3"/>
          <p:cNvSpPr/>
          <p:nvPr/>
        </p:nvSpPr>
        <p:spPr>
          <a:xfrm>
            <a:off x="1020604"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Contract Type</a:t>
            </a:r>
            <a:endParaRPr lang="en-US" sz="2200" dirty="0"/>
          </a:p>
        </p:txBody>
      </p:sp>
      <p:sp>
        <p:nvSpPr>
          <p:cNvPr id="7" name="Text 4"/>
          <p:cNvSpPr/>
          <p:nvPr/>
        </p:nvSpPr>
        <p:spPr>
          <a:xfrm>
            <a:off x="1020604" y="3629978"/>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Month-to-month contracts have the highest churn rate (42.71%).</a:t>
            </a:r>
            <a:endParaRPr lang="en-US" sz="1750" dirty="0"/>
          </a:p>
        </p:txBody>
      </p:sp>
      <p:sp>
        <p:nvSpPr>
          <p:cNvPr id="8" name="Shape 5"/>
          <p:cNvSpPr/>
          <p:nvPr/>
        </p:nvSpPr>
        <p:spPr>
          <a:xfrm>
            <a:off x="5216962" y="2005489"/>
            <a:ext cx="4196358" cy="2940010"/>
          </a:xfrm>
          <a:prstGeom prst="roundRect">
            <a:avLst>
              <a:gd name="adj" fmla="val 1157"/>
            </a:avLst>
          </a:prstGeom>
          <a:solidFill>
            <a:srgbClr val="F2EEEE"/>
          </a:solidFill>
          <a:ln/>
        </p:spPr>
        <p:txBody>
          <a:bodyPr/>
          <a:lstStyle/>
          <a:p>
            <a:endParaRPr lang="en-US"/>
          </a:p>
        </p:txBody>
      </p:sp>
      <p:sp>
        <p:nvSpPr>
          <p:cNvPr id="9" name="Shape 6"/>
          <p:cNvSpPr/>
          <p:nvPr/>
        </p:nvSpPr>
        <p:spPr>
          <a:xfrm>
            <a:off x="5443776" y="2232303"/>
            <a:ext cx="680442" cy="680442"/>
          </a:xfrm>
          <a:prstGeom prst="roundRect">
            <a:avLst>
              <a:gd name="adj" fmla="val 13436980"/>
            </a:avLst>
          </a:prstGeom>
          <a:solidFill>
            <a:srgbClr val="2150FE"/>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0942" y="2419350"/>
            <a:ext cx="306110" cy="306110"/>
          </a:xfrm>
          <a:prstGeom prst="rect">
            <a:avLst/>
          </a:prstGeom>
        </p:spPr>
      </p:pic>
      <p:sp>
        <p:nvSpPr>
          <p:cNvPr id="11" name="Text 7"/>
          <p:cNvSpPr/>
          <p:nvPr/>
        </p:nvSpPr>
        <p:spPr>
          <a:xfrm>
            <a:off x="5443776"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Tenure</a:t>
            </a:r>
            <a:endParaRPr lang="en-US" sz="2200" dirty="0"/>
          </a:p>
        </p:txBody>
      </p:sp>
      <p:sp>
        <p:nvSpPr>
          <p:cNvPr id="12" name="Text 8"/>
          <p:cNvSpPr/>
          <p:nvPr/>
        </p:nvSpPr>
        <p:spPr>
          <a:xfrm>
            <a:off x="5443776" y="3629978"/>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Shorter tenure (0-1 year) customers are high risk (47.68% churn).</a:t>
            </a:r>
            <a:endParaRPr lang="en-US" sz="1750" dirty="0"/>
          </a:p>
        </p:txBody>
      </p:sp>
      <p:sp>
        <p:nvSpPr>
          <p:cNvPr id="13" name="Shape 9"/>
          <p:cNvSpPr/>
          <p:nvPr/>
        </p:nvSpPr>
        <p:spPr>
          <a:xfrm>
            <a:off x="9640133" y="2005489"/>
            <a:ext cx="4196358" cy="2940010"/>
          </a:xfrm>
          <a:prstGeom prst="roundRect">
            <a:avLst>
              <a:gd name="adj" fmla="val 1157"/>
            </a:avLst>
          </a:prstGeom>
          <a:solidFill>
            <a:srgbClr val="F2EEEE"/>
          </a:solidFill>
          <a:ln/>
        </p:spPr>
        <p:txBody>
          <a:bodyPr/>
          <a:lstStyle/>
          <a:p>
            <a:endParaRPr lang="en-US"/>
          </a:p>
        </p:txBody>
      </p:sp>
      <p:sp>
        <p:nvSpPr>
          <p:cNvPr id="14" name="Shape 10"/>
          <p:cNvSpPr/>
          <p:nvPr/>
        </p:nvSpPr>
        <p:spPr>
          <a:xfrm>
            <a:off x="9866948" y="2232303"/>
            <a:ext cx="680442" cy="680442"/>
          </a:xfrm>
          <a:prstGeom prst="roundRect">
            <a:avLst>
              <a:gd name="adj" fmla="val 13436980"/>
            </a:avLst>
          </a:prstGeom>
          <a:solidFill>
            <a:srgbClr val="2150FE"/>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4114" y="2419350"/>
            <a:ext cx="306110" cy="306110"/>
          </a:xfrm>
          <a:prstGeom prst="rect">
            <a:avLst/>
          </a:prstGeom>
        </p:spPr>
      </p:pic>
      <p:sp>
        <p:nvSpPr>
          <p:cNvPr id="16" name="Text 11"/>
          <p:cNvSpPr/>
          <p:nvPr/>
        </p:nvSpPr>
        <p:spPr>
          <a:xfrm>
            <a:off x="9866948"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Monthly Charges</a:t>
            </a:r>
            <a:endParaRPr lang="en-US" sz="2200" dirty="0"/>
          </a:p>
        </p:txBody>
      </p:sp>
      <p:sp>
        <p:nvSpPr>
          <p:cNvPr id="17" name="Text 12"/>
          <p:cNvSpPr/>
          <p:nvPr/>
        </p:nvSpPr>
        <p:spPr>
          <a:xfrm>
            <a:off x="9866948" y="362997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Higher monthly charges correlate with increased churn (35.38% for &gt;$70).</a:t>
            </a:r>
            <a:endParaRPr lang="en-US" sz="1750" dirty="0"/>
          </a:p>
        </p:txBody>
      </p:sp>
      <p:sp>
        <p:nvSpPr>
          <p:cNvPr id="18" name="Shape 13"/>
          <p:cNvSpPr/>
          <p:nvPr/>
        </p:nvSpPr>
        <p:spPr>
          <a:xfrm>
            <a:off x="793790" y="5172313"/>
            <a:ext cx="6407944" cy="2214205"/>
          </a:xfrm>
          <a:prstGeom prst="roundRect">
            <a:avLst>
              <a:gd name="adj" fmla="val 1537"/>
            </a:avLst>
          </a:prstGeom>
          <a:solidFill>
            <a:srgbClr val="F2EEEE"/>
          </a:solidFill>
          <a:ln/>
        </p:spPr>
        <p:txBody>
          <a:bodyPr/>
          <a:lstStyle/>
          <a:p>
            <a:endParaRPr lang="en-US"/>
          </a:p>
        </p:txBody>
      </p:sp>
      <p:sp>
        <p:nvSpPr>
          <p:cNvPr id="19" name="Shape 14"/>
          <p:cNvSpPr/>
          <p:nvPr/>
        </p:nvSpPr>
        <p:spPr>
          <a:xfrm>
            <a:off x="1020604" y="5399127"/>
            <a:ext cx="680442" cy="680442"/>
          </a:xfrm>
          <a:prstGeom prst="roundRect">
            <a:avLst>
              <a:gd name="adj" fmla="val 13436980"/>
            </a:avLst>
          </a:prstGeom>
          <a:solidFill>
            <a:srgbClr val="2150FE"/>
          </a:solidFill>
          <a:ln/>
        </p:spPr>
        <p:txBody>
          <a:bodyPr/>
          <a:lstStyle/>
          <a:p>
            <a:endParaRPr lang="en-US"/>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7770" y="5586174"/>
            <a:ext cx="306110" cy="306110"/>
          </a:xfrm>
          <a:prstGeom prst="rect">
            <a:avLst/>
          </a:prstGeom>
        </p:spPr>
      </p:pic>
      <p:sp>
        <p:nvSpPr>
          <p:cNvPr id="21" name="Text 15"/>
          <p:cNvSpPr/>
          <p:nvPr/>
        </p:nvSpPr>
        <p:spPr>
          <a:xfrm>
            <a:off x="1020604" y="63063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Internet Service</a:t>
            </a:r>
            <a:endParaRPr lang="en-US" sz="2200" dirty="0"/>
          </a:p>
        </p:txBody>
      </p:sp>
      <p:sp>
        <p:nvSpPr>
          <p:cNvPr id="22" name="Text 16"/>
          <p:cNvSpPr/>
          <p:nvPr/>
        </p:nvSpPr>
        <p:spPr>
          <a:xfrm>
            <a:off x="1020604" y="6796802"/>
            <a:ext cx="5954316"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Fiber optic users show a higher churn rate.</a:t>
            </a:r>
            <a:endParaRPr lang="en-US" sz="1750" dirty="0"/>
          </a:p>
        </p:txBody>
      </p:sp>
      <p:sp>
        <p:nvSpPr>
          <p:cNvPr id="23" name="Shape 17"/>
          <p:cNvSpPr/>
          <p:nvPr/>
        </p:nvSpPr>
        <p:spPr>
          <a:xfrm>
            <a:off x="7428548" y="5172313"/>
            <a:ext cx="6407944" cy="2214205"/>
          </a:xfrm>
          <a:prstGeom prst="roundRect">
            <a:avLst>
              <a:gd name="adj" fmla="val 1537"/>
            </a:avLst>
          </a:prstGeom>
          <a:solidFill>
            <a:srgbClr val="F2EEEE"/>
          </a:solidFill>
          <a:ln/>
        </p:spPr>
        <p:txBody>
          <a:bodyPr/>
          <a:lstStyle/>
          <a:p>
            <a:endParaRPr lang="en-US"/>
          </a:p>
        </p:txBody>
      </p:sp>
      <p:sp>
        <p:nvSpPr>
          <p:cNvPr id="24" name="Shape 18"/>
          <p:cNvSpPr/>
          <p:nvPr/>
        </p:nvSpPr>
        <p:spPr>
          <a:xfrm>
            <a:off x="7655362" y="5399127"/>
            <a:ext cx="680442" cy="680442"/>
          </a:xfrm>
          <a:prstGeom prst="roundRect">
            <a:avLst>
              <a:gd name="adj" fmla="val 13436980"/>
            </a:avLst>
          </a:prstGeom>
          <a:solidFill>
            <a:srgbClr val="2150FE"/>
          </a:solidFill>
          <a:ln/>
        </p:spPr>
        <p:txBody>
          <a:bodyPr/>
          <a:lstStyle/>
          <a:p>
            <a:endParaRPr lang="en-US"/>
          </a:p>
        </p:txBody>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42528" y="5586174"/>
            <a:ext cx="306110" cy="306110"/>
          </a:xfrm>
          <a:prstGeom prst="rect">
            <a:avLst/>
          </a:prstGeom>
        </p:spPr>
      </p:pic>
      <p:sp>
        <p:nvSpPr>
          <p:cNvPr id="26" name="Text 19"/>
          <p:cNvSpPr/>
          <p:nvPr/>
        </p:nvSpPr>
        <p:spPr>
          <a:xfrm>
            <a:off x="7655362" y="63063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Payment Method</a:t>
            </a:r>
            <a:endParaRPr lang="en-US" sz="2200" dirty="0"/>
          </a:p>
        </p:txBody>
      </p:sp>
      <p:sp>
        <p:nvSpPr>
          <p:cNvPr id="27" name="Text 20"/>
          <p:cNvSpPr/>
          <p:nvPr/>
        </p:nvSpPr>
        <p:spPr>
          <a:xfrm>
            <a:off x="7655362" y="6796802"/>
            <a:ext cx="5954316"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Electronic check users have the highest churn rate.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E1A27F-C439-2676-6CF7-A6E62184A3A0}"/>
              </a:ext>
            </a:extLst>
          </p:cNvPr>
          <p:cNvSpPr txBox="1"/>
          <p:nvPr/>
        </p:nvSpPr>
        <p:spPr>
          <a:xfrm>
            <a:off x="425790" y="751034"/>
            <a:ext cx="13499615" cy="6186309"/>
          </a:xfrm>
          <a:prstGeom prst="rect">
            <a:avLst/>
          </a:prstGeom>
          <a:noFill/>
        </p:spPr>
        <p:txBody>
          <a:bodyPr wrap="square" rtlCol="0">
            <a:spAutoFit/>
          </a:bodyPr>
          <a:lstStyle/>
          <a:p>
            <a:pPr marL="342900" indent="-342900">
              <a:buAutoNum type="arabicPeriod"/>
            </a:pPr>
            <a:r>
              <a:rPr lang="en-US" dirty="0"/>
              <a:t>Define Objectives: What Are We Trying to Solve?</a:t>
            </a:r>
            <a:endParaRPr lang="ar-SA" dirty="0"/>
          </a:p>
          <a:p>
            <a:pPr marL="342900" indent="-342900">
              <a:buAutoNum type="arabicPeriod"/>
            </a:pPr>
            <a:endParaRPr lang="en-US" dirty="0"/>
          </a:p>
          <a:p>
            <a:pPr algn="ctr"/>
            <a:r>
              <a:rPr lang="en-US" b="1" dirty="0"/>
              <a:t>Key Questions for Defining Objectives (Churn Analysis)</a:t>
            </a:r>
            <a:endParaRPr lang="ar-SA" b="1" dirty="0"/>
          </a:p>
          <a:p>
            <a:pPr algn="ctr"/>
            <a:endParaRPr lang="en-US" b="1" dirty="0"/>
          </a:p>
          <a:p>
            <a:r>
              <a:rPr lang="en-US" dirty="0"/>
              <a:t>These questions help define the scope, expected outcomes, and necessary data for the entire project.</a:t>
            </a:r>
          </a:p>
          <a:p>
            <a:r>
              <a:rPr lang="en-US" b="1" dirty="0"/>
              <a:t>I. Quantifying the Problem (The "What")</a:t>
            </a:r>
          </a:p>
          <a:p>
            <a:r>
              <a:rPr lang="en-US" b="1" dirty="0"/>
              <a:t>What is the current overall Churn Rate</a:t>
            </a:r>
            <a:r>
              <a:rPr lang="en-US" dirty="0"/>
              <a:t> for the observed period? (As seen: </a:t>
            </a:r>
            <a:r>
              <a:rPr lang="en-US" b="1" dirty="0"/>
              <a:t>26.58%</a:t>
            </a:r>
            <a:r>
              <a:rPr lang="en-US" dirty="0"/>
              <a:t>)</a:t>
            </a:r>
          </a:p>
          <a:p>
            <a:r>
              <a:rPr lang="en-US" b="1" dirty="0"/>
              <a:t>What is the total financial loss</a:t>
            </a:r>
            <a:r>
              <a:rPr lang="en-US" dirty="0"/>
              <a:t> associated with churned customers? (As seen: </a:t>
            </a:r>
            <a:r>
              <a:rPr lang="en-US" b="1" dirty="0"/>
              <a:t>Total Loss 3M</a:t>
            </a:r>
            <a:r>
              <a:rPr lang="en-US" dirty="0"/>
              <a:t>, </a:t>
            </a:r>
            <a:r>
              <a:rPr lang="en-US" b="1" dirty="0"/>
              <a:t>Monthly Loss 139K</a:t>
            </a:r>
            <a:r>
              <a:rPr lang="en-US" dirty="0"/>
              <a:t>)</a:t>
            </a:r>
          </a:p>
          <a:p>
            <a:r>
              <a:rPr lang="en-US" b="1" dirty="0"/>
              <a:t>What is the baseline Retention Rate</a:t>
            </a:r>
            <a:r>
              <a:rPr lang="en-US" dirty="0"/>
              <a:t> we are working with? (As seen: </a:t>
            </a:r>
            <a:r>
              <a:rPr lang="en-US" b="1" dirty="0"/>
              <a:t>73.42%</a:t>
            </a:r>
            <a:r>
              <a:rPr lang="en-US" dirty="0"/>
              <a:t>)</a:t>
            </a:r>
            <a:endParaRPr lang="ar-SA" dirty="0"/>
          </a:p>
          <a:p>
            <a:endParaRPr lang="en-US" dirty="0"/>
          </a:p>
          <a:p>
            <a:r>
              <a:rPr lang="en-US" b="1" dirty="0"/>
              <a:t>II. Identifying Churn Drivers (The "Why")</a:t>
            </a:r>
          </a:p>
          <a:p>
            <a:r>
              <a:rPr lang="en-US" b="1" dirty="0"/>
              <a:t>Which customer segments have the highest churn rates?</a:t>
            </a:r>
            <a:r>
              <a:rPr lang="en-US" dirty="0"/>
              <a:t> (e.g., </a:t>
            </a:r>
            <a:r>
              <a:rPr lang="en-US" i="1" dirty="0"/>
              <a:t>Which contract types, which tenure groups, which internet service types?</a:t>
            </a:r>
            <a:r>
              <a:rPr lang="en-US" dirty="0"/>
              <a:t>)</a:t>
            </a:r>
          </a:p>
          <a:p>
            <a:r>
              <a:rPr lang="en-US" b="1" dirty="0"/>
              <a:t>How does customer behavior (e.g., Monthly Charges, Total Charges) differ</a:t>
            </a:r>
            <a:r>
              <a:rPr lang="en-US" dirty="0"/>
              <a:t> between customers who churn and those who do not?</a:t>
            </a:r>
          </a:p>
          <a:p>
            <a:r>
              <a:rPr lang="en-US" b="1" dirty="0"/>
              <a:t>Are demographic factors (e.g., Gender, Senior Citizen status) significant predictors</a:t>
            </a:r>
            <a:r>
              <a:rPr lang="en-US" dirty="0"/>
              <a:t> of churn?</a:t>
            </a:r>
          </a:p>
          <a:p>
            <a:r>
              <a:rPr lang="en-US" b="1" dirty="0"/>
              <a:t>What is the sentiment distribution</a:t>
            </a:r>
            <a:r>
              <a:rPr lang="en-US" dirty="0"/>
              <a:t> of customers who churned versus those who stayed?</a:t>
            </a:r>
            <a:endParaRPr lang="ar-SA" dirty="0"/>
          </a:p>
          <a:p>
            <a:endParaRPr lang="en-US" dirty="0"/>
          </a:p>
          <a:p>
            <a:r>
              <a:rPr lang="en-US" b="1" dirty="0"/>
              <a:t>III. Setting Actionable Goals (The "How")</a:t>
            </a:r>
          </a:p>
          <a:p>
            <a:r>
              <a:rPr lang="en-US" b="1" dirty="0"/>
              <a:t>What is the target reduction percentage</a:t>
            </a:r>
            <a:r>
              <a:rPr lang="en-US" dirty="0"/>
              <a:t> for the Churn Rate over the next quarter/year? (e.g., </a:t>
            </a:r>
            <a:r>
              <a:rPr lang="en-US" i="1" dirty="0"/>
              <a:t>Reduce the churn rate by 5%</a:t>
            </a:r>
            <a:r>
              <a:rPr lang="en-US" dirty="0"/>
              <a:t>)</a:t>
            </a:r>
          </a:p>
          <a:p>
            <a:r>
              <a:rPr lang="en-US" b="1" dirty="0"/>
              <a:t>Which specific customer group</a:t>
            </a:r>
            <a:r>
              <a:rPr lang="en-US" dirty="0"/>
              <a:t> (e.g., </a:t>
            </a:r>
            <a:r>
              <a:rPr lang="en-US" i="1" dirty="0"/>
              <a:t>Month-to-month contract holders in their first year</a:t>
            </a:r>
            <a:r>
              <a:rPr lang="en-US" dirty="0"/>
              <a:t>) </a:t>
            </a:r>
            <a:r>
              <a:rPr lang="en-US" b="1" dirty="0"/>
              <a:t>should be prioritized</a:t>
            </a:r>
            <a:r>
              <a:rPr lang="en-US" dirty="0"/>
              <a:t> for retention efforts?</a:t>
            </a:r>
          </a:p>
          <a:p>
            <a:r>
              <a:rPr lang="en-US" b="1" dirty="0"/>
              <a:t>Can we develop a predictive model</a:t>
            </a:r>
            <a:r>
              <a:rPr lang="en-US" dirty="0"/>
              <a:t> to identify high-risk customers </a:t>
            </a:r>
            <a:r>
              <a:rPr lang="en-US" i="1" dirty="0"/>
              <a:t>before</a:t>
            </a:r>
            <a:r>
              <a:rPr lang="en-US" dirty="0"/>
              <a:t> they churn, allowing for proactive intervention?</a:t>
            </a:r>
          </a:p>
          <a:p>
            <a:endParaRPr lang="ar-SA" dirty="0"/>
          </a:p>
          <a:p>
            <a:endParaRPr lang="en-US" dirty="0"/>
          </a:p>
        </p:txBody>
      </p:sp>
      <p:sp>
        <p:nvSpPr>
          <p:cNvPr id="9" name="TextBox 8">
            <a:extLst>
              <a:ext uri="{FF2B5EF4-FFF2-40B4-BE49-F238E27FC236}">
                <a16:creationId xmlns:a16="http://schemas.microsoft.com/office/drawing/2014/main" id="{D62DCFDA-731D-DFD9-DA61-E8FA2E507418}"/>
              </a:ext>
            </a:extLst>
          </p:cNvPr>
          <p:cNvSpPr txBox="1"/>
          <p:nvPr/>
        </p:nvSpPr>
        <p:spPr>
          <a:xfrm>
            <a:off x="3018598" y="189053"/>
            <a:ext cx="7210498" cy="646331"/>
          </a:xfrm>
          <a:prstGeom prst="rect">
            <a:avLst/>
          </a:prstGeom>
          <a:noFill/>
        </p:spPr>
        <p:txBody>
          <a:bodyPr wrap="square" rtlCol="0">
            <a:spAutoFit/>
          </a:bodyPr>
          <a:lstStyle/>
          <a:p>
            <a:pPr algn="ctr"/>
            <a:r>
              <a:rPr lang="en-US" dirty="0"/>
              <a:t>Microsoft </a:t>
            </a:r>
            <a:r>
              <a:rPr lang="en-US" dirty="0" err="1"/>
              <a:t>execl</a:t>
            </a:r>
            <a:endParaRPr lang="en-US" dirty="0"/>
          </a:p>
          <a:p>
            <a:pPr algn="ctr"/>
            <a:r>
              <a:rPr lang="en-US" dirty="0"/>
              <a:t>Understanding Data: The 5-Stage Analysis Process</a:t>
            </a:r>
          </a:p>
        </p:txBody>
      </p:sp>
    </p:spTree>
    <p:extLst>
      <p:ext uri="{BB962C8B-B14F-4D97-AF65-F5344CB8AC3E}">
        <p14:creationId xmlns:p14="http://schemas.microsoft.com/office/powerpoint/2010/main" val="1874125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TotalTime>
  <Words>1103</Words>
  <Application>Microsoft Office PowerPoint</Application>
  <PresentationFormat>Custom</PresentationFormat>
  <Paragraphs>144</Paragraphs>
  <Slides>17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Crimson Pro Semi Bold</vt:lpstr>
      <vt:lpstr>Arial Unicode MS</vt:lpstr>
      <vt:lpstr>Crimson Pro Light</vt:lpstr>
      <vt:lpstr>Amasis MT Pro Black</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عبد الرحمن محمد رضا أمين حميده</cp:lastModifiedBy>
  <cp:revision>3</cp:revision>
  <dcterms:created xsi:type="dcterms:W3CDTF">2025-11-15T14:35:40Z</dcterms:created>
  <dcterms:modified xsi:type="dcterms:W3CDTF">2025-11-15T16:37:37Z</dcterms:modified>
</cp:coreProperties>
</file>